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onsolas" panose="020B0609020204030204" pitchFamily="49" charset="0"/>
      <p:regular r:id="rId12"/>
      <p:bold r:id="rId13"/>
      <p:italic r:id="rId14"/>
      <p:boldItalic r:id="rId15"/>
    </p:embeddedFont>
    <p:embeddedFont>
      <p:font typeface="Quattrocento" panose="020F0502020204030204" pitchFamily="18"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39" d="100"/>
          <a:sy n="39" d="100"/>
        </p:scale>
        <p:origin x="867"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2679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AFC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txBody>
          <a:bodyPr/>
          <a:lstStyle/>
          <a:p>
            <a:endParaRPr lang="en-IN"/>
          </a:p>
        </p:txBody>
      </p:sp>
      <p:sp>
        <p:nvSpPr>
          <p:cNvPr id="3" name="Shape 1"/>
          <p:cNvSpPr/>
          <p:nvPr/>
        </p:nvSpPr>
        <p:spPr>
          <a:xfrm>
            <a:off x="0" y="0"/>
            <a:ext cx="14630400" cy="8229600"/>
          </a:xfrm>
          <a:prstGeom prst="rect">
            <a:avLst/>
          </a:prstGeom>
          <a:solidFill>
            <a:srgbClr val="F2F2F2"/>
          </a:solidFill>
          <a:ln/>
        </p:spPr>
        <p:txBody>
          <a:bodyPr/>
          <a:lstStyle/>
          <a:p>
            <a:endParaRPr lang="en-IN"/>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hyperlink" Target="https://scikit-learn.org" TargetMode="Externa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hyperlink" Target="https://textblob.readthedocs.io" TargetMode="External"/><Relationship Id="rId10" Type="http://schemas.openxmlformats.org/officeDocument/2006/relationships/image" Target="../media/image16.png"/><Relationship Id="rId4" Type="http://schemas.openxmlformats.org/officeDocument/2006/relationships/hyperlink" Target="https://xgboost.readthedocs.io" TargetMode="Externa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85000"/>
            </a:srgbClr>
          </a:solidFill>
          <a:ln/>
        </p:spPr>
        <p:txBody>
          <a:bodyPr/>
          <a:lstStyle/>
          <a:p>
            <a:endParaRPr lang="en-IN"/>
          </a:p>
        </p:txBody>
      </p:sp>
      <p:sp>
        <p:nvSpPr>
          <p:cNvPr id="4" name="Text 1"/>
          <p:cNvSpPr/>
          <p:nvPr/>
        </p:nvSpPr>
        <p:spPr>
          <a:xfrm>
            <a:off x="837724" y="1199317"/>
            <a:ext cx="12954952" cy="2464118"/>
          </a:xfrm>
          <a:prstGeom prst="rect">
            <a:avLst/>
          </a:prstGeom>
          <a:noFill/>
          <a:ln/>
        </p:spPr>
        <p:txBody>
          <a:bodyPr wrap="square" lIns="0" tIns="0" rIns="0" bIns="0" rtlCol="0" anchor="t"/>
          <a:lstStyle/>
          <a:p>
            <a:pPr marL="0" indent="0" algn="ctr">
              <a:lnSpc>
                <a:spcPts val="9700"/>
              </a:lnSpc>
              <a:buNone/>
            </a:pPr>
            <a:r>
              <a:rPr lang="en-US" sz="7750" dirty="0">
                <a:solidFill>
                  <a:srgbClr val="000000"/>
                </a:solidFill>
                <a:latin typeface="Quattrocento" pitchFamily="34" charset="0"/>
                <a:ea typeface="Quattrocento" pitchFamily="34" charset="-122"/>
                <a:cs typeface="Quattrocento" pitchFamily="34" charset="-120"/>
              </a:rPr>
              <a:t>Tweet Intelligence Engine (T.I.E)</a:t>
            </a:r>
            <a:endParaRPr lang="en-US" sz="7750" dirty="0"/>
          </a:p>
        </p:txBody>
      </p:sp>
      <p:sp>
        <p:nvSpPr>
          <p:cNvPr id="5" name="Text 2"/>
          <p:cNvSpPr/>
          <p:nvPr/>
        </p:nvSpPr>
        <p:spPr>
          <a:xfrm>
            <a:off x="1984177" y="3977521"/>
            <a:ext cx="10662047" cy="492681"/>
          </a:xfrm>
          <a:prstGeom prst="rect">
            <a:avLst/>
          </a:prstGeom>
          <a:noFill/>
          <a:ln/>
        </p:spPr>
        <p:txBody>
          <a:bodyPr wrap="none" lIns="0" tIns="0" rIns="0" bIns="0" rtlCol="0" anchor="t"/>
          <a:lstStyle/>
          <a:p>
            <a:pPr marL="0" indent="0" algn="ctr">
              <a:lnSpc>
                <a:spcPts val="3850"/>
              </a:lnSpc>
              <a:buNone/>
            </a:pPr>
            <a:r>
              <a:rPr lang="en-US" sz="3100" dirty="0">
                <a:solidFill>
                  <a:srgbClr val="000000"/>
                </a:solidFill>
                <a:latin typeface="Quattrocento" pitchFamily="34" charset="0"/>
                <a:ea typeface="Quattrocento" pitchFamily="34" charset="-122"/>
                <a:cs typeface="Quattrocento" pitchFamily="34" charset="-120"/>
              </a:rPr>
              <a:t>An ML-Powered Web App for Predictive Tweet Performance</a:t>
            </a:r>
            <a:endParaRPr lang="en-US" sz="3100" dirty="0"/>
          </a:p>
        </p:txBody>
      </p:sp>
      <p:sp>
        <p:nvSpPr>
          <p:cNvPr id="6" name="Text 3"/>
          <p:cNvSpPr/>
          <p:nvPr/>
        </p:nvSpPr>
        <p:spPr>
          <a:xfrm>
            <a:off x="837724" y="4784288"/>
            <a:ext cx="12954952" cy="1005126"/>
          </a:xfrm>
          <a:prstGeom prst="rect">
            <a:avLst/>
          </a:prstGeom>
          <a:noFill/>
          <a:ln/>
        </p:spPr>
        <p:txBody>
          <a:bodyPr wrap="square" lIns="0" tIns="0" rIns="0" bIns="0" rtlCol="0" anchor="t"/>
          <a:lstStyle/>
          <a:p>
            <a:pPr marL="0" indent="0" algn="ctr">
              <a:lnSpc>
                <a:spcPts val="2600"/>
              </a:lnSpc>
              <a:buNone/>
            </a:pPr>
            <a:r>
              <a:rPr lang="en-US" sz="1600" dirty="0">
                <a:solidFill>
                  <a:srgbClr val="000000"/>
                </a:solidFill>
                <a:latin typeface="Quattrocento" pitchFamily="34" charset="0"/>
                <a:ea typeface="Quattrocento" pitchFamily="34" charset="-122"/>
                <a:cs typeface="Quattrocento" pitchFamily="34" charset="-120"/>
              </a:rPr>
              <a:t>Welcome to T.I.E — a cutting-edge ML-powered web app designed to revolutionize your Twitter strategy. T.I.E goes beyond basic analytics, leveraging advanced machine learning to predict the potential engagement (specifically, likes) a tweet might receive before you even hit send. This powerful insight empowers content creators and marketers to optimize their messaging for maximum impact.</a:t>
            </a:r>
            <a:endParaRPr lang="en-US" sz="1600" dirty="0"/>
          </a:p>
        </p:txBody>
      </p:sp>
      <p:sp>
        <p:nvSpPr>
          <p:cNvPr id="7" name="Text 4"/>
          <p:cNvSpPr/>
          <p:nvPr/>
        </p:nvSpPr>
        <p:spPr>
          <a:xfrm>
            <a:off x="837724" y="6025039"/>
            <a:ext cx="12954952" cy="1005126"/>
          </a:xfrm>
          <a:prstGeom prst="rect">
            <a:avLst/>
          </a:prstGeom>
          <a:noFill/>
          <a:ln/>
        </p:spPr>
        <p:txBody>
          <a:bodyPr wrap="square" lIns="0" tIns="0" rIns="0" bIns="0" rtlCol="0" anchor="t"/>
          <a:lstStyle/>
          <a:p>
            <a:pPr marL="0" indent="0" algn="ctr">
              <a:lnSpc>
                <a:spcPts val="2600"/>
              </a:lnSpc>
              <a:buNone/>
            </a:pPr>
            <a:r>
              <a:rPr lang="en-US" sz="1600" dirty="0">
                <a:solidFill>
                  <a:srgbClr val="000000"/>
                </a:solidFill>
                <a:latin typeface="Quattrocento" pitchFamily="34" charset="0"/>
                <a:ea typeface="Quattrocento" pitchFamily="34" charset="-122"/>
                <a:cs typeface="Quattrocento" pitchFamily="34" charset="-120"/>
              </a:rPr>
              <a:t>But T.I.E doesn't stop there. It also offers a robust tweet generation feature, crafting compelling and engaging tweets specifically tailored to your brand's voice and chosen topic. Say goodbye to guesswork and hello to data-driven social media success, ensuring your content truly resonates with your audience and stands out in the ever-evolving digital landscape.</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515570" y="420648"/>
            <a:ext cx="3599259" cy="449818"/>
          </a:xfrm>
          <a:prstGeom prst="rect">
            <a:avLst/>
          </a:prstGeom>
          <a:noFill/>
          <a:ln/>
        </p:spPr>
        <p:txBody>
          <a:bodyPr wrap="none" lIns="0" tIns="0" rIns="0" bIns="0" rtlCol="0" anchor="t"/>
          <a:lstStyle/>
          <a:p>
            <a:pPr marL="0" indent="0" algn="ctr">
              <a:lnSpc>
                <a:spcPts val="3500"/>
              </a:lnSpc>
              <a:buNone/>
            </a:pPr>
            <a:r>
              <a:rPr lang="en-US" sz="2800" dirty="0">
                <a:solidFill>
                  <a:srgbClr val="FFD9BE"/>
                </a:solidFill>
                <a:latin typeface="Quattrocento" pitchFamily="34" charset="0"/>
                <a:ea typeface="Quattrocento" pitchFamily="34" charset="-122"/>
                <a:cs typeface="Quattrocento" pitchFamily="34" charset="-120"/>
              </a:rPr>
              <a:t>Key Features</a:t>
            </a:r>
            <a:endParaRPr lang="en-US" sz="2800" dirty="0"/>
          </a:p>
        </p:txBody>
      </p:sp>
      <p:pic>
        <p:nvPicPr>
          <p:cNvPr id="3" name="Image 0" descr="preencoded.png"/>
          <p:cNvPicPr>
            <a:picLocks noChangeAspect="1"/>
          </p:cNvPicPr>
          <p:nvPr/>
        </p:nvPicPr>
        <p:blipFill>
          <a:blip r:embed="rId3"/>
          <a:stretch>
            <a:fillRect/>
          </a:stretch>
        </p:blipFill>
        <p:spPr>
          <a:xfrm>
            <a:off x="611862" y="1176337"/>
            <a:ext cx="3832384" cy="2368510"/>
          </a:xfrm>
          <a:prstGeom prst="rect">
            <a:avLst/>
          </a:prstGeom>
        </p:spPr>
      </p:pic>
      <p:sp>
        <p:nvSpPr>
          <p:cNvPr id="4" name="Text 1"/>
          <p:cNvSpPr/>
          <p:nvPr/>
        </p:nvSpPr>
        <p:spPr>
          <a:xfrm>
            <a:off x="611862" y="3736062"/>
            <a:ext cx="2250281" cy="225028"/>
          </a:xfrm>
          <a:prstGeom prst="rect">
            <a:avLst/>
          </a:prstGeom>
          <a:noFill/>
          <a:ln/>
        </p:spPr>
        <p:txBody>
          <a:bodyPr wrap="none" lIns="0" tIns="0" rIns="0" bIns="0" rtlCol="0" anchor="t"/>
          <a:lstStyle/>
          <a:p>
            <a:pPr marL="0" indent="0" algn="l">
              <a:lnSpc>
                <a:spcPts val="1750"/>
              </a:lnSpc>
              <a:buNone/>
            </a:pPr>
            <a:r>
              <a:rPr lang="en-US" sz="1400" dirty="0">
                <a:solidFill>
                  <a:srgbClr val="F9EEE7"/>
                </a:solidFill>
                <a:latin typeface="Quattrocento" pitchFamily="34" charset="0"/>
                <a:ea typeface="Quattrocento" pitchFamily="34" charset="-122"/>
                <a:cs typeface="Quattrocento" pitchFamily="34" charset="-120"/>
              </a:rPr>
              <a:t>Data-Driven Like Prediction</a:t>
            </a:r>
            <a:endParaRPr lang="en-US" sz="1400" dirty="0"/>
          </a:p>
        </p:txBody>
      </p:sp>
      <p:sp>
        <p:nvSpPr>
          <p:cNvPr id="5" name="Text 2"/>
          <p:cNvSpPr/>
          <p:nvPr/>
        </p:nvSpPr>
        <p:spPr>
          <a:xfrm>
            <a:off x="611862" y="4052768"/>
            <a:ext cx="6607731" cy="489585"/>
          </a:xfrm>
          <a:prstGeom prst="rect">
            <a:avLst/>
          </a:prstGeom>
          <a:noFill/>
          <a:ln/>
        </p:spPr>
        <p:txBody>
          <a:bodyPr wrap="square" lIns="0" tIns="0" rIns="0" bIns="0" rtlCol="0" anchor="t"/>
          <a:lstStyle/>
          <a:p>
            <a:pPr marL="0" indent="0" algn="l">
              <a:lnSpc>
                <a:spcPts val="1900"/>
              </a:lnSpc>
              <a:buNone/>
            </a:pPr>
            <a:r>
              <a:rPr lang="en-US" sz="1200" dirty="0">
                <a:solidFill>
                  <a:srgbClr val="F9EEE7"/>
                </a:solidFill>
                <a:latin typeface="Quattrocento" pitchFamily="34" charset="0"/>
                <a:ea typeface="Quattrocento" pitchFamily="34" charset="-122"/>
                <a:cs typeface="Quattrocento" pitchFamily="34" charset="-120"/>
              </a:rPr>
              <a:t>Utilizes an ensemble model (Stacking Regressor combining RandomForest, XGBoost, and Linear Regression) for robust like prediction based on content, metadata, and brand context.</a:t>
            </a:r>
            <a:endParaRPr lang="en-US" sz="1200" dirty="0"/>
          </a:p>
        </p:txBody>
      </p:sp>
      <p:pic>
        <p:nvPicPr>
          <p:cNvPr id="6" name="Image 1" descr="preencoded.png"/>
          <p:cNvPicPr>
            <a:picLocks noChangeAspect="1"/>
          </p:cNvPicPr>
          <p:nvPr/>
        </p:nvPicPr>
        <p:blipFill>
          <a:blip r:embed="rId4"/>
          <a:stretch>
            <a:fillRect/>
          </a:stretch>
        </p:blipFill>
        <p:spPr>
          <a:xfrm>
            <a:off x="7410807" y="1176337"/>
            <a:ext cx="3832384" cy="2368510"/>
          </a:xfrm>
          <a:prstGeom prst="rect">
            <a:avLst/>
          </a:prstGeom>
        </p:spPr>
      </p:pic>
      <p:sp>
        <p:nvSpPr>
          <p:cNvPr id="7" name="Text 3"/>
          <p:cNvSpPr/>
          <p:nvPr/>
        </p:nvSpPr>
        <p:spPr>
          <a:xfrm>
            <a:off x="7410807" y="3736062"/>
            <a:ext cx="1884164" cy="225028"/>
          </a:xfrm>
          <a:prstGeom prst="rect">
            <a:avLst/>
          </a:prstGeom>
          <a:noFill/>
          <a:ln/>
        </p:spPr>
        <p:txBody>
          <a:bodyPr wrap="none" lIns="0" tIns="0" rIns="0" bIns="0" rtlCol="0" anchor="t"/>
          <a:lstStyle/>
          <a:p>
            <a:pPr marL="0" indent="0" algn="l">
              <a:lnSpc>
                <a:spcPts val="1750"/>
              </a:lnSpc>
              <a:buNone/>
            </a:pPr>
            <a:r>
              <a:rPr lang="en-US" sz="1400" dirty="0">
                <a:solidFill>
                  <a:srgbClr val="F9EEE7"/>
                </a:solidFill>
                <a:latin typeface="Quattrocento" pitchFamily="34" charset="0"/>
                <a:ea typeface="Quattrocento" pitchFamily="34" charset="-122"/>
                <a:cs typeface="Quattrocento" pitchFamily="34" charset="-120"/>
              </a:rPr>
              <a:t>Smart Tweet Generator</a:t>
            </a:r>
            <a:endParaRPr lang="en-US" sz="1400" dirty="0"/>
          </a:p>
        </p:txBody>
      </p:sp>
      <p:sp>
        <p:nvSpPr>
          <p:cNvPr id="8" name="Text 4"/>
          <p:cNvSpPr/>
          <p:nvPr/>
        </p:nvSpPr>
        <p:spPr>
          <a:xfrm>
            <a:off x="7410807" y="4052768"/>
            <a:ext cx="6607731" cy="489585"/>
          </a:xfrm>
          <a:prstGeom prst="rect">
            <a:avLst/>
          </a:prstGeom>
          <a:noFill/>
          <a:ln/>
        </p:spPr>
        <p:txBody>
          <a:bodyPr wrap="square" lIns="0" tIns="0" rIns="0" bIns="0" rtlCol="0" anchor="t"/>
          <a:lstStyle/>
          <a:p>
            <a:pPr marL="0" indent="0" algn="l">
              <a:lnSpc>
                <a:spcPts val="1900"/>
              </a:lnSpc>
              <a:buNone/>
            </a:pPr>
            <a:r>
              <a:rPr lang="en-US" sz="1200" dirty="0">
                <a:solidFill>
                  <a:srgbClr val="F9EEE7"/>
                </a:solidFill>
                <a:latin typeface="Quattrocento" pitchFamily="34" charset="0"/>
                <a:ea typeface="Quattrocento" pitchFamily="34" charset="-122"/>
                <a:cs typeface="Quattrocento" pitchFamily="34" charset="-120"/>
              </a:rPr>
              <a:t>Generates dynamic tweet text tailored to brand, tweet type (announcement, question, tip), and optional topics, optimizing for engagement.</a:t>
            </a:r>
            <a:endParaRPr lang="en-US" sz="1200" dirty="0"/>
          </a:p>
        </p:txBody>
      </p:sp>
      <p:pic>
        <p:nvPicPr>
          <p:cNvPr id="9" name="Image 2" descr="preencoded.png"/>
          <p:cNvPicPr>
            <a:picLocks noChangeAspect="1"/>
          </p:cNvPicPr>
          <p:nvPr/>
        </p:nvPicPr>
        <p:blipFill>
          <a:blip r:embed="rId5"/>
          <a:stretch>
            <a:fillRect/>
          </a:stretch>
        </p:blipFill>
        <p:spPr>
          <a:xfrm>
            <a:off x="611862" y="4924782"/>
            <a:ext cx="3832384" cy="2368510"/>
          </a:xfrm>
          <a:prstGeom prst="rect">
            <a:avLst/>
          </a:prstGeom>
        </p:spPr>
      </p:pic>
      <p:sp>
        <p:nvSpPr>
          <p:cNvPr id="10" name="Text 5"/>
          <p:cNvSpPr/>
          <p:nvPr/>
        </p:nvSpPr>
        <p:spPr>
          <a:xfrm>
            <a:off x="611862" y="7484507"/>
            <a:ext cx="1799630" cy="225028"/>
          </a:xfrm>
          <a:prstGeom prst="rect">
            <a:avLst/>
          </a:prstGeom>
          <a:noFill/>
          <a:ln/>
        </p:spPr>
        <p:txBody>
          <a:bodyPr wrap="none" lIns="0" tIns="0" rIns="0" bIns="0" rtlCol="0" anchor="t"/>
          <a:lstStyle/>
          <a:p>
            <a:pPr marL="0" indent="0" algn="l">
              <a:lnSpc>
                <a:spcPts val="1750"/>
              </a:lnSpc>
              <a:buNone/>
            </a:pPr>
            <a:r>
              <a:rPr lang="en-US" sz="1400" dirty="0">
                <a:solidFill>
                  <a:srgbClr val="F9EEE7"/>
                </a:solidFill>
                <a:latin typeface="Quattrocento" pitchFamily="34" charset="0"/>
                <a:ea typeface="Quattrocento" pitchFamily="34" charset="-122"/>
                <a:cs typeface="Quattrocento" pitchFamily="34" charset="-120"/>
              </a:rPr>
              <a:t>Interactive UI</a:t>
            </a:r>
            <a:endParaRPr lang="en-US" sz="1400" dirty="0"/>
          </a:p>
        </p:txBody>
      </p:sp>
      <p:sp>
        <p:nvSpPr>
          <p:cNvPr id="11" name="Text 6"/>
          <p:cNvSpPr/>
          <p:nvPr/>
        </p:nvSpPr>
        <p:spPr>
          <a:xfrm>
            <a:off x="611862" y="7801213"/>
            <a:ext cx="6607731" cy="489585"/>
          </a:xfrm>
          <a:prstGeom prst="rect">
            <a:avLst/>
          </a:prstGeom>
          <a:noFill/>
          <a:ln/>
        </p:spPr>
        <p:txBody>
          <a:bodyPr wrap="square" lIns="0" tIns="0" rIns="0" bIns="0" rtlCol="0" anchor="t"/>
          <a:lstStyle/>
          <a:p>
            <a:pPr marL="0" indent="0" algn="l">
              <a:lnSpc>
                <a:spcPts val="1900"/>
              </a:lnSpc>
              <a:buNone/>
            </a:pPr>
            <a:r>
              <a:rPr lang="en-US" sz="1200" dirty="0">
                <a:solidFill>
                  <a:srgbClr val="F9EEE7"/>
                </a:solidFill>
                <a:latin typeface="Quattrocento" pitchFamily="34" charset="0"/>
                <a:ea typeface="Quattrocento" pitchFamily="34" charset="-122"/>
                <a:cs typeface="Quattrocento" pitchFamily="34" charset="-120"/>
              </a:rPr>
              <a:t>A modern, elegant user interface built with Flask and Jinja2, featuring light/dark mode toggle, smooth animations, and sophisticated typography.</a:t>
            </a:r>
            <a:endParaRPr lang="en-US" sz="1200" dirty="0"/>
          </a:p>
        </p:txBody>
      </p:sp>
      <p:pic>
        <p:nvPicPr>
          <p:cNvPr id="12" name="Image 3" descr="preencoded.png"/>
          <p:cNvPicPr>
            <a:picLocks noChangeAspect="1"/>
          </p:cNvPicPr>
          <p:nvPr/>
        </p:nvPicPr>
        <p:blipFill>
          <a:blip r:embed="rId6"/>
          <a:stretch>
            <a:fillRect/>
          </a:stretch>
        </p:blipFill>
        <p:spPr>
          <a:xfrm>
            <a:off x="7410807" y="4924782"/>
            <a:ext cx="3832384" cy="2368510"/>
          </a:xfrm>
          <a:prstGeom prst="rect">
            <a:avLst/>
          </a:prstGeom>
        </p:spPr>
      </p:pic>
      <p:sp>
        <p:nvSpPr>
          <p:cNvPr id="13" name="Text 7"/>
          <p:cNvSpPr/>
          <p:nvPr/>
        </p:nvSpPr>
        <p:spPr>
          <a:xfrm>
            <a:off x="7410807" y="7484507"/>
            <a:ext cx="1799630" cy="225028"/>
          </a:xfrm>
          <a:prstGeom prst="rect">
            <a:avLst/>
          </a:prstGeom>
          <a:noFill/>
          <a:ln/>
        </p:spPr>
        <p:txBody>
          <a:bodyPr wrap="none" lIns="0" tIns="0" rIns="0" bIns="0" rtlCol="0" anchor="t"/>
          <a:lstStyle/>
          <a:p>
            <a:pPr marL="0" indent="0" algn="l">
              <a:lnSpc>
                <a:spcPts val="1750"/>
              </a:lnSpc>
              <a:buNone/>
            </a:pPr>
            <a:r>
              <a:rPr lang="en-US" sz="1400" dirty="0">
                <a:solidFill>
                  <a:srgbClr val="F9EEE7"/>
                </a:solidFill>
                <a:latin typeface="Quattrocento" pitchFamily="34" charset="0"/>
                <a:ea typeface="Quattrocento" pitchFamily="34" charset="-122"/>
                <a:cs typeface="Quattrocento" pitchFamily="34" charset="-120"/>
              </a:rPr>
              <a:t>Robust Preprocessing</a:t>
            </a:r>
            <a:endParaRPr lang="en-US" sz="1400" dirty="0"/>
          </a:p>
        </p:txBody>
      </p:sp>
      <p:sp>
        <p:nvSpPr>
          <p:cNvPr id="14" name="Text 8"/>
          <p:cNvSpPr/>
          <p:nvPr/>
        </p:nvSpPr>
        <p:spPr>
          <a:xfrm>
            <a:off x="7410807" y="7801213"/>
            <a:ext cx="6607731" cy="489585"/>
          </a:xfrm>
          <a:prstGeom prst="rect">
            <a:avLst/>
          </a:prstGeom>
          <a:noFill/>
          <a:ln/>
        </p:spPr>
        <p:txBody>
          <a:bodyPr wrap="square" lIns="0" tIns="0" rIns="0" bIns="0" rtlCol="0" anchor="t"/>
          <a:lstStyle/>
          <a:p>
            <a:pPr marL="0" indent="0" algn="l">
              <a:lnSpc>
                <a:spcPts val="1900"/>
              </a:lnSpc>
              <a:buNone/>
            </a:pPr>
            <a:r>
              <a:rPr lang="en-US" sz="1200" dirty="0">
                <a:solidFill>
                  <a:srgbClr val="F9EEE7"/>
                </a:solidFill>
                <a:latin typeface="Quattrocento" pitchFamily="34" charset="0"/>
                <a:ea typeface="Quattrocento" pitchFamily="34" charset="-122"/>
                <a:cs typeface="Quattrocento" pitchFamily="34" charset="-120"/>
              </a:rPr>
              <a:t>Cleans input data, extracts advanced features like emoji counts, sentiment analysis (via TextBlob), and encodes categorical variables.</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850963" y="594122"/>
            <a:ext cx="4928354" cy="615910"/>
          </a:xfrm>
          <a:prstGeom prst="rect">
            <a:avLst/>
          </a:prstGeom>
          <a:noFill/>
          <a:ln/>
        </p:spPr>
        <p:txBody>
          <a:bodyPr wrap="none" lIns="0" tIns="0" rIns="0" bIns="0" rtlCol="0" anchor="t"/>
          <a:lstStyle/>
          <a:p>
            <a:pPr marL="0" indent="0" algn="ctr">
              <a:lnSpc>
                <a:spcPts val="4850"/>
              </a:lnSpc>
              <a:buNone/>
            </a:pPr>
            <a:r>
              <a:rPr lang="en-US" sz="3850" dirty="0">
                <a:solidFill>
                  <a:srgbClr val="FFD9BE"/>
                </a:solidFill>
                <a:latin typeface="Quattrocento" pitchFamily="34" charset="0"/>
                <a:ea typeface="Quattrocento" pitchFamily="34" charset="-122"/>
                <a:cs typeface="Quattrocento" pitchFamily="34" charset="-120"/>
              </a:rPr>
              <a:t>Tech Stack &amp; Libraries</a:t>
            </a:r>
            <a:endParaRPr lang="en-US" sz="3850" dirty="0"/>
          </a:p>
        </p:txBody>
      </p:sp>
      <p:sp>
        <p:nvSpPr>
          <p:cNvPr id="3" name="Shape 1"/>
          <p:cNvSpPr/>
          <p:nvPr/>
        </p:nvSpPr>
        <p:spPr>
          <a:xfrm>
            <a:off x="837724" y="1740158"/>
            <a:ext cx="104656" cy="104656"/>
          </a:xfrm>
          <a:prstGeom prst="roundRect">
            <a:avLst>
              <a:gd name="adj" fmla="val 436860"/>
            </a:avLst>
          </a:prstGeom>
          <a:solidFill>
            <a:srgbClr val="EF9C82"/>
          </a:solidFill>
          <a:ln/>
        </p:spPr>
        <p:txBody>
          <a:bodyPr/>
          <a:lstStyle/>
          <a:p>
            <a:endParaRPr lang="en-IN"/>
          </a:p>
        </p:txBody>
      </p:sp>
      <p:sp>
        <p:nvSpPr>
          <p:cNvPr id="4" name="Text 2"/>
          <p:cNvSpPr/>
          <p:nvPr/>
        </p:nvSpPr>
        <p:spPr>
          <a:xfrm>
            <a:off x="1151811" y="1628894"/>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9EEE7"/>
                </a:solidFill>
                <a:latin typeface="Quattrocento" pitchFamily="34" charset="0"/>
                <a:ea typeface="Quattrocento" pitchFamily="34" charset="-122"/>
                <a:cs typeface="Quattrocento" pitchFamily="34" charset="-120"/>
              </a:rPr>
              <a:t>Python Core</a:t>
            </a:r>
            <a:endParaRPr lang="en-US" sz="1900" dirty="0"/>
          </a:p>
        </p:txBody>
      </p:sp>
      <p:sp>
        <p:nvSpPr>
          <p:cNvPr id="5" name="Text 3"/>
          <p:cNvSpPr/>
          <p:nvPr/>
        </p:nvSpPr>
        <p:spPr>
          <a:xfrm>
            <a:off x="1151811" y="2062520"/>
            <a:ext cx="6032421" cy="670084"/>
          </a:xfrm>
          <a:prstGeom prst="rect">
            <a:avLst/>
          </a:prstGeom>
          <a:noFill/>
          <a:ln/>
        </p:spPr>
        <p:txBody>
          <a:bodyPr wrap="squar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The foundational programming language for the entire application, ensuring robust and scalable backend operations.</a:t>
            </a:r>
            <a:endParaRPr lang="en-US" sz="1600" dirty="0"/>
          </a:p>
        </p:txBody>
      </p:sp>
      <p:sp>
        <p:nvSpPr>
          <p:cNvPr id="6" name="Shape 4"/>
          <p:cNvSpPr/>
          <p:nvPr/>
        </p:nvSpPr>
        <p:spPr>
          <a:xfrm>
            <a:off x="7446050" y="1740158"/>
            <a:ext cx="104656" cy="104656"/>
          </a:xfrm>
          <a:prstGeom prst="roundRect">
            <a:avLst>
              <a:gd name="adj" fmla="val 436860"/>
            </a:avLst>
          </a:prstGeom>
          <a:solidFill>
            <a:srgbClr val="EF9C82"/>
          </a:solidFill>
          <a:ln/>
        </p:spPr>
        <p:txBody>
          <a:bodyPr/>
          <a:lstStyle/>
          <a:p>
            <a:endParaRPr lang="en-IN"/>
          </a:p>
        </p:txBody>
      </p:sp>
      <p:sp>
        <p:nvSpPr>
          <p:cNvPr id="7" name="Text 5"/>
          <p:cNvSpPr/>
          <p:nvPr/>
        </p:nvSpPr>
        <p:spPr>
          <a:xfrm>
            <a:off x="7760137" y="1628894"/>
            <a:ext cx="2471618" cy="308015"/>
          </a:xfrm>
          <a:prstGeom prst="rect">
            <a:avLst/>
          </a:prstGeom>
          <a:noFill/>
          <a:ln/>
        </p:spPr>
        <p:txBody>
          <a:bodyPr wrap="none" lIns="0" tIns="0" rIns="0" bIns="0" rtlCol="0" anchor="t"/>
          <a:lstStyle/>
          <a:p>
            <a:pPr marL="0" indent="0" algn="l">
              <a:lnSpc>
                <a:spcPts val="2400"/>
              </a:lnSpc>
              <a:buNone/>
            </a:pPr>
            <a:r>
              <a:rPr lang="en-US" sz="1900" dirty="0">
                <a:solidFill>
                  <a:srgbClr val="F9EEE7"/>
                </a:solidFill>
                <a:latin typeface="Quattrocento" pitchFamily="34" charset="0"/>
                <a:ea typeface="Quattrocento" pitchFamily="34" charset="-122"/>
                <a:cs typeface="Quattrocento" pitchFamily="34" charset="-120"/>
              </a:rPr>
              <a:t>Flask Web Framework</a:t>
            </a:r>
            <a:endParaRPr lang="en-US" sz="1900" dirty="0"/>
          </a:p>
        </p:txBody>
      </p:sp>
      <p:sp>
        <p:nvSpPr>
          <p:cNvPr id="8" name="Text 6"/>
          <p:cNvSpPr/>
          <p:nvPr/>
        </p:nvSpPr>
        <p:spPr>
          <a:xfrm>
            <a:off x="7760137" y="2062520"/>
            <a:ext cx="6032540" cy="670084"/>
          </a:xfrm>
          <a:prstGeom prst="rect">
            <a:avLst/>
          </a:prstGeom>
          <a:noFill/>
          <a:ln/>
        </p:spPr>
        <p:txBody>
          <a:bodyPr wrap="squar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A lightweight WSGI web application framework used to build the interactive and responsive user interface.</a:t>
            </a:r>
            <a:endParaRPr lang="en-US" sz="1600" dirty="0"/>
          </a:p>
        </p:txBody>
      </p:sp>
      <p:sp>
        <p:nvSpPr>
          <p:cNvPr id="9" name="Shape 7"/>
          <p:cNvSpPr/>
          <p:nvPr/>
        </p:nvSpPr>
        <p:spPr>
          <a:xfrm>
            <a:off x="837724" y="3262729"/>
            <a:ext cx="104656" cy="104656"/>
          </a:xfrm>
          <a:prstGeom prst="roundRect">
            <a:avLst>
              <a:gd name="adj" fmla="val 436860"/>
            </a:avLst>
          </a:prstGeom>
          <a:solidFill>
            <a:srgbClr val="EF9C82"/>
          </a:solidFill>
          <a:ln/>
        </p:spPr>
        <p:txBody>
          <a:bodyPr/>
          <a:lstStyle/>
          <a:p>
            <a:endParaRPr lang="en-IN"/>
          </a:p>
        </p:txBody>
      </p:sp>
      <p:sp>
        <p:nvSpPr>
          <p:cNvPr id="10" name="Text 8"/>
          <p:cNvSpPr/>
          <p:nvPr/>
        </p:nvSpPr>
        <p:spPr>
          <a:xfrm>
            <a:off x="1151811" y="3151465"/>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9EEE7"/>
                </a:solidFill>
                <a:latin typeface="Quattrocento" pitchFamily="34" charset="0"/>
                <a:ea typeface="Quattrocento" pitchFamily="34" charset="-122"/>
                <a:cs typeface="Quattrocento" pitchFamily="34" charset="-120"/>
              </a:rPr>
              <a:t>Scikit-learn</a:t>
            </a:r>
            <a:endParaRPr lang="en-US" sz="1900" dirty="0"/>
          </a:p>
        </p:txBody>
      </p:sp>
      <p:sp>
        <p:nvSpPr>
          <p:cNvPr id="11" name="Text 9"/>
          <p:cNvSpPr/>
          <p:nvPr/>
        </p:nvSpPr>
        <p:spPr>
          <a:xfrm>
            <a:off x="1151811" y="3585091"/>
            <a:ext cx="6032421" cy="1005126"/>
          </a:xfrm>
          <a:prstGeom prst="rect">
            <a:avLst/>
          </a:prstGeom>
          <a:noFill/>
          <a:ln/>
        </p:spPr>
        <p:txBody>
          <a:bodyPr wrap="squar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Essential for machine learning model development, including data preprocessing, feature engineering, and predictive model construction.</a:t>
            </a:r>
            <a:endParaRPr lang="en-US" sz="1600" dirty="0"/>
          </a:p>
        </p:txBody>
      </p:sp>
      <p:sp>
        <p:nvSpPr>
          <p:cNvPr id="12" name="Shape 10"/>
          <p:cNvSpPr/>
          <p:nvPr/>
        </p:nvSpPr>
        <p:spPr>
          <a:xfrm>
            <a:off x="7446050" y="3262729"/>
            <a:ext cx="104656" cy="104656"/>
          </a:xfrm>
          <a:prstGeom prst="roundRect">
            <a:avLst>
              <a:gd name="adj" fmla="val 436860"/>
            </a:avLst>
          </a:prstGeom>
          <a:solidFill>
            <a:srgbClr val="EF9C82"/>
          </a:solidFill>
          <a:ln/>
        </p:spPr>
        <p:txBody>
          <a:bodyPr/>
          <a:lstStyle/>
          <a:p>
            <a:endParaRPr lang="en-IN"/>
          </a:p>
        </p:txBody>
      </p:sp>
      <p:sp>
        <p:nvSpPr>
          <p:cNvPr id="13" name="Text 11"/>
          <p:cNvSpPr/>
          <p:nvPr/>
        </p:nvSpPr>
        <p:spPr>
          <a:xfrm>
            <a:off x="7760137" y="3151465"/>
            <a:ext cx="2533650" cy="308015"/>
          </a:xfrm>
          <a:prstGeom prst="rect">
            <a:avLst/>
          </a:prstGeom>
          <a:noFill/>
          <a:ln/>
        </p:spPr>
        <p:txBody>
          <a:bodyPr wrap="none" lIns="0" tIns="0" rIns="0" bIns="0" rtlCol="0" anchor="t"/>
          <a:lstStyle/>
          <a:p>
            <a:pPr marL="0" indent="0" algn="l">
              <a:lnSpc>
                <a:spcPts val="2400"/>
              </a:lnSpc>
              <a:buNone/>
            </a:pPr>
            <a:r>
              <a:rPr lang="en-US" sz="1900" dirty="0">
                <a:solidFill>
                  <a:srgbClr val="F9EEE7"/>
                </a:solidFill>
                <a:latin typeface="Quattrocento" pitchFamily="34" charset="0"/>
                <a:ea typeface="Quattrocento" pitchFamily="34" charset="-122"/>
                <a:cs typeface="Quattrocento" pitchFamily="34" charset="-120"/>
              </a:rPr>
              <a:t>XGBoost for Prediction</a:t>
            </a:r>
            <a:endParaRPr lang="en-US" sz="1900" dirty="0"/>
          </a:p>
        </p:txBody>
      </p:sp>
      <p:sp>
        <p:nvSpPr>
          <p:cNvPr id="14" name="Text 12"/>
          <p:cNvSpPr/>
          <p:nvPr/>
        </p:nvSpPr>
        <p:spPr>
          <a:xfrm>
            <a:off x="7760137" y="3585091"/>
            <a:ext cx="6032540" cy="670084"/>
          </a:xfrm>
          <a:prstGeom prst="rect">
            <a:avLst/>
          </a:prstGeom>
          <a:noFill/>
          <a:ln/>
        </p:spPr>
        <p:txBody>
          <a:bodyPr wrap="squar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Powers the core prediction engine with its highly efficient and powerful gradient-boosted decision tree algorithm.</a:t>
            </a:r>
            <a:endParaRPr lang="en-US" sz="1600" dirty="0"/>
          </a:p>
        </p:txBody>
      </p:sp>
      <p:sp>
        <p:nvSpPr>
          <p:cNvPr id="15" name="Shape 13"/>
          <p:cNvSpPr/>
          <p:nvPr/>
        </p:nvSpPr>
        <p:spPr>
          <a:xfrm>
            <a:off x="837724" y="5120342"/>
            <a:ext cx="104656" cy="104656"/>
          </a:xfrm>
          <a:prstGeom prst="roundRect">
            <a:avLst>
              <a:gd name="adj" fmla="val 436860"/>
            </a:avLst>
          </a:prstGeom>
          <a:solidFill>
            <a:srgbClr val="EF9C82"/>
          </a:solidFill>
          <a:ln/>
        </p:spPr>
        <p:txBody>
          <a:bodyPr/>
          <a:lstStyle/>
          <a:p>
            <a:endParaRPr lang="en-IN"/>
          </a:p>
        </p:txBody>
      </p:sp>
      <p:sp>
        <p:nvSpPr>
          <p:cNvPr id="16" name="Text 14"/>
          <p:cNvSpPr/>
          <p:nvPr/>
        </p:nvSpPr>
        <p:spPr>
          <a:xfrm>
            <a:off x="1151811" y="5009078"/>
            <a:ext cx="3140154" cy="308015"/>
          </a:xfrm>
          <a:prstGeom prst="rect">
            <a:avLst/>
          </a:prstGeom>
          <a:noFill/>
          <a:ln/>
        </p:spPr>
        <p:txBody>
          <a:bodyPr wrap="none" lIns="0" tIns="0" rIns="0" bIns="0" rtlCol="0" anchor="t"/>
          <a:lstStyle/>
          <a:p>
            <a:pPr marL="0" indent="0" algn="l">
              <a:lnSpc>
                <a:spcPts val="2400"/>
              </a:lnSpc>
              <a:buNone/>
            </a:pPr>
            <a:r>
              <a:rPr lang="en-US" sz="1900" dirty="0">
                <a:solidFill>
                  <a:srgbClr val="F9EEE7"/>
                </a:solidFill>
                <a:latin typeface="Quattrocento" pitchFamily="34" charset="0"/>
                <a:ea typeface="Quattrocento" pitchFamily="34" charset="-122"/>
                <a:cs typeface="Quattrocento" pitchFamily="34" charset="-120"/>
              </a:rPr>
              <a:t>TextBlob Sentiment Analysis</a:t>
            </a:r>
            <a:endParaRPr lang="en-US" sz="1900" dirty="0"/>
          </a:p>
        </p:txBody>
      </p:sp>
      <p:sp>
        <p:nvSpPr>
          <p:cNvPr id="17" name="Text 15"/>
          <p:cNvSpPr/>
          <p:nvPr/>
        </p:nvSpPr>
        <p:spPr>
          <a:xfrm>
            <a:off x="1151811" y="5442704"/>
            <a:ext cx="6032421" cy="670084"/>
          </a:xfrm>
          <a:prstGeom prst="rect">
            <a:avLst/>
          </a:prstGeom>
          <a:noFill/>
          <a:ln/>
        </p:spPr>
        <p:txBody>
          <a:bodyPr wrap="squar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Utilized for natural language processing, specifically to extract sentiment polarity and classify tweet text.</a:t>
            </a:r>
            <a:endParaRPr lang="en-US" sz="1600" dirty="0"/>
          </a:p>
        </p:txBody>
      </p:sp>
      <p:sp>
        <p:nvSpPr>
          <p:cNvPr id="18" name="Shape 16"/>
          <p:cNvSpPr/>
          <p:nvPr/>
        </p:nvSpPr>
        <p:spPr>
          <a:xfrm>
            <a:off x="7446050" y="5120342"/>
            <a:ext cx="104656" cy="104656"/>
          </a:xfrm>
          <a:prstGeom prst="roundRect">
            <a:avLst>
              <a:gd name="adj" fmla="val 436860"/>
            </a:avLst>
          </a:prstGeom>
          <a:solidFill>
            <a:srgbClr val="EF9C82"/>
          </a:solidFill>
          <a:ln/>
        </p:spPr>
        <p:txBody>
          <a:bodyPr/>
          <a:lstStyle/>
          <a:p>
            <a:endParaRPr lang="en-IN"/>
          </a:p>
        </p:txBody>
      </p:sp>
      <p:sp>
        <p:nvSpPr>
          <p:cNvPr id="19" name="Text 17"/>
          <p:cNvSpPr/>
          <p:nvPr/>
        </p:nvSpPr>
        <p:spPr>
          <a:xfrm>
            <a:off x="7760137" y="5009078"/>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9EEE7"/>
                </a:solidFill>
                <a:latin typeface="Quattrocento" pitchFamily="34" charset="0"/>
                <a:ea typeface="Quattrocento" pitchFamily="34" charset="-122"/>
                <a:cs typeface="Quattrocento" pitchFamily="34" charset="-120"/>
              </a:rPr>
              <a:t>Pandas &amp; NumPy</a:t>
            </a:r>
            <a:endParaRPr lang="en-US" sz="1900" dirty="0"/>
          </a:p>
        </p:txBody>
      </p:sp>
      <p:sp>
        <p:nvSpPr>
          <p:cNvPr id="20" name="Text 18"/>
          <p:cNvSpPr/>
          <p:nvPr/>
        </p:nvSpPr>
        <p:spPr>
          <a:xfrm>
            <a:off x="7760137" y="5442704"/>
            <a:ext cx="6032540" cy="670084"/>
          </a:xfrm>
          <a:prstGeom prst="rect">
            <a:avLst/>
          </a:prstGeom>
          <a:noFill/>
          <a:ln/>
        </p:spPr>
        <p:txBody>
          <a:bodyPr wrap="squar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Critical for efficient data manipulation, analysis, and numerical operations across the entire data pipeline.</a:t>
            </a:r>
            <a:endParaRPr lang="en-US" sz="1600" dirty="0"/>
          </a:p>
        </p:txBody>
      </p:sp>
      <p:sp>
        <p:nvSpPr>
          <p:cNvPr id="21" name="Shape 19"/>
          <p:cNvSpPr/>
          <p:nvPr/>
        </p:nvSpPr>
        <p:spPr>
          <a:xfrm>
            <a:off x="837724" y="6642914"/>
            <a:ext cx="104656" cy="104656"/>
          </a:xfrm>
          <a:prstGeom prst="roundRect">
            <a:avLst>
              <a:gd name="adj" fmla="val 436860"/>
            </a:avLst>
          </a:prstGeom>
          <a:solidFill>
            <a:srgbClr val="EF9C82"/>
          </a:solidFill>
          <a:ln/>
        </p:spPr>
        <p:txBody>
          <a:bodyPr/>
          <a:lstStyle/>
          <a:p>
            <a:endParaRPr lang="en-IN"/>
          </a:p>
        </p:txBody>
      </p:sp>
      <p:sp>
        <p:nvSpPr>
          <p:cNvPr id="22" name="Text 20"/>
          <p:cNvSpPr/>
          <p:nvPr/>
        </p:nvSpPr>
        <p:spPr>
          <a:xfrm>
            <a:off x="1151811" y="6531650"/>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9EEE7"/>
                </a:solidFill>
                <a:latin typeface="Quattrocento" pitchFamily="34" charset="0"/>
                <a:ea typeface="Quattrocento" pitchFamily="34" charset="-122"/>
                <a:cs typeface="Quattrocento" pitchFamily="34" charset="-120"/>
              </a:rPr>
              <a:t>Joblib for Serialization</a:t>
            </a:r>
            <a:endParaRPr lang="en-US" sz="1900" dirty="0"/>
          </a:p>
        </p:txBody>
      </p:sp>
      <p:sp>
        <p:nvSpPr>
          <p:cNvPr id="23" name="Text 21"/>
          <p:cNvSpPr/>
          <p:nvPr/>
        </p:nvSpPr>
        <p:spPr>
          <a:xfrm>
            <a:off x="1151811" y="6965275"/>
            <a:ext cx="6032421" cy="670084"/>
          </a:xfrm>
          <a:prstGeom prst="rect">
            <a:avLst/>
          </a:prstGeom>
          <a:noFill/>
          <a:ln/>
        </p:spPr>
        <p:txBody>
          <a:bodyPr wrap="squar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Enables rapid loading and saving of machine learning models and pipelines for deployment efficiency.</a:t>
            </a:r>
            <a:endParaRPr lang="en-US" sz="1600" dirty="0"/>
          </a:p>
        </p:txBody>
      </p:sp>
      <p:sp>
        <p:nvSpPr>
          <p:cNvPr id="24" name="Shape 22"/>
          <p:cNvSpPr/>
          <p:nvPr/>
        </p:nvSpPr>
        <p:spPr>
          <a:xfrm>
            <a:off x="7446050" y="6642914"/>
            <a:ext cx="104656" cy="104656"/>
          </a:xfrm>
          <a:prstGeom prst="roundRect">
            <a:avLst>
              <a:gd name="adj" fmla="val 436860"/>
            </a:avLst>
          </a:prstGeom>
          <a:solidFill>
            <a:srgbClr val="EF9C82"/>
          </a:solidFill>
          <a:ln/>
        </p:spPr>
        <p:txBody>
          <a:bodyPr/>
          <a:lstStyle/>
          <a:p>
            <a:endParaRPr lang="en-IN"/>
          </a:p>
        </p:txBody>
      </p:sp>
      <p:sp>
        <p:nvSpPr>
          <p:cNvPr id="25" name="Text 23"/>
          <p:cNvSpPr/>
          <p:nvPr/>
        </p:nvSpPr>
        <p:spPr>
          <a:xfrm>
            <a:off x="7760137" y="6531650"/>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9EEE7"/>
                </a:solidFill>
                <a:latin typeface="Quattrocento" pitchFamily="34" charset="0"/>
                <a:ea typeface="Quattrocento" pitchFamily="34" charset="-122"/>
                <a:cs typeface="Quattrocento" pitchFamily="34" charset="-120"/>
              </a:rPr>
              <a:t>Jinja2 Templating</a:t>
            </a:r>
            <a:endParaRPr lang="en-US" sz="1900" dirty="0"/>
          </a:p>
        </p:txBody>
      </p:sp>
      <p:sp>
        <p:nvSpPr>
          <p:cNvPr id="26" name="Text 24"/>
          <p:cNvSpPr/>
          <p:nvPr/>
        </p:nvSpPr>
        <p:spPr>
          <a:xfrm>
            <a:off x="7760137" y="6965275"/>
            <a:ext cx="6032540" cy="670084"/>
          </a:xfrm>
          <a:prstGeom prst="rect">
            <a:avLst/>
          </a:prstGeom>
          <a:noFill/>
          <a:ln/>
        </p:spPr>
        <p:txBody>
          <a:bodyPr wrap="squar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Facilitates dynamic HTML content generation, ensuring a flexible and maintainable front-end.</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245298" y="594479"/>
            <a:ext cx="4139684" cy="494348"/>
          </a:xfrm>
          <a:prstGeom prst="rect">
            <a:avLst/>
          </a:prstGeom>
          <a:noFill/>
          <a:ln/>
        </p:spPr>
        <p:txBody>
          <a:bodyPr wrap="none" lIns="0" tIns="0" rIns="0" bIns="0" rtlCol="0" anchor="t"/>
          <a:lstStyle/>
          <a:p>
            <a:pPr marL="0" indent="0" algn="ctr">
              <a:lnSpc>
                <a:spcPts val="3850"/>
              </a:lnSpc>
              <a:buNone/>
            </a:pPr>
            <a:r>
              <a:rPr lang="en-US" sz="3100" dirty="0">
                <a:solidFill>
                  <a:srgbClr val="FFD9BE"/>
                </a:solidFill>
                <a:latin typeface="Quattrocento" pitchFamily="34" charset="0"/>
                <a:ea typeface="Quattrocento" pitchFamily="34" charset="-122"/>
                <a:cs typeface="Quattrocento" pitchFamily="34" charset="-120"/>
              </a:rPr>
              <a:t>The Prediction Pipeline</a:t>
            </a:r>
            <a:endParaRPr lang="en-US" sz="3100" dirty="0"/>
          </a:p>
        </p:txBody>
      </p:sp>
      <p:pic>
        <p:nvPicPr>
          <p:cNvPr id="3" name="Image 0" descr="preencoded.png"/>
          <p:cNvPicPr>
            <a:picLocks noChangeAspect="1"/>
          </p:cNvPicPr>
          <p:nvPr/>
        </p:nvPicPr>
        <p:blipFill>
          <a:blip r:embed="rId3"/>
          <a:stretch>
            <a:fillRect/>
          </a:stretch>
        </p:blipFill>
        <p:spPr>
          <a:xfrm>
            <a:off x="672465" y="1425059"/>
            <a:ext cx="6642735" cy="672465"/>
          </a:xfrm>
          <a:prstGeom prst="rect">
            <a:avLst/>
          </a:prstGeom>
        </p:spPr>
      </p:pic>
      <p:sp>
        <p:nvSpPr>
          <p:cNvPr id="4" name="Text 1"/>
          <p:cNvSpPr/>
          <p:nvPr/>
        </p:nvSpPr>
        <p:spPr>
          <a:xfrm>
            <a:off x="840581" y="2265640"/>
            <a:ext cx="1977866" cy="247174"/>
          </a:xfrm>
          <a:prstGeom prst="rect">
            <a:avLst/>
          </a:prstGeom>
          <a:noFill/>
          <a:ln/>
        </p:spPr>
        <p:txBody>
          <a:bodyPr wrap="none" lIns="0" tIns="0" rIns="0" bIns="0" rtlCol="0" anchor="t"/>
          <a:lstStyle/>
          <a:p>
            <a:pPr marL="0" indent="0" algn="l">
              <a:lnSpc>
                <a:spcPts val="1900"/>
              </a:lnSpc>
              <a:buNone/>
            </a:pPr>
            <a:r>
              <a:rPr lang="en-US" sz="1550" dirty="0">
                <a:solidFill>
                  <a:srgbClr val="F9EEE7"/>
                </a:solidFill>
                <a:latin typeface="Quattrocento" pitchFamily="34" charset="0"/>
                <a:ea typeface="Quattrocento" pitchFamily="34" charset="-122"/>
                <a:cs typeface="Quattrocento" pitchFamily="34" charset="-120"/>
              </a:rPr>
              <a:t>Data Ingestion</a:t>
            </a:r>
            <a:endParaRPr lang="en-US" sz="1550" dirty="0"/>
          </a:p>
        </p:txBody>
      </p:sp>
      <p:sp>
        <p:nvSpPr>
          <p:cNvPr id="5" name="Text 2"/>
          <p:cNvSpPr/>
          <p:nvPr/>
        </p:nvSpPr>
        <p:spPr>
          <a:xfrm>
            <a:off x="840581" y="2613660"/>
            <a:ext cx="6306503" cy="1344811"/>
          </a:xfrm>
          <a:prstGeom prst="rect">
            <a:avLst/>
          </a:prstGeom>
          <a:noFill/>
          <a:ln/>
        </p:spPr>
        <p:txBody>
          <a:bodyPr wrap="square" lIns="0" tIns="0" rIns="0" bIns="0" rtlCol="0" anchor="t"/>
          <a:lstStyle/>
          <a:p>
            <a:pPr marL="0" indent="0" algn="l">
              <a:lnSpc>
                <a:spcPts val="2100"/>
              </a:lnSpc>
              <a:buNone/>
            </a:pPr>
            <a:r>
              <a:rPr lang="en-US" sz="1300" dirty="0">
                <a:solidFill>
                  <a:srgbClr val="F9EEE7"/>
                </a:solidFill>
                <a:latin typeface="Quattrocento" pitchFamily="34" charset="0"/>
                <a:ea typeface="Quattrocento" pitchFamily="34" charset="-122"/>
                <a:cs typeface="Quattrocento" pitchFamily="34" charset="-120"/>
              </a:rPr>
              <a:t>The pipeline begins by securely ingesting raw tweet datasets, primarily sourced from Google Sheets, ensuring a consistent and up-to-date stream of data. These datasets, typically in CSV format, are crucial for both initial model training and subsequent real-time inference, providing the foundational material for analysis and prediction.</a:t>
            </a:r>
            <a:endParaRPr lang="en-US" sz="1300" dirty="0"/>
          </a:p>
        </p:txBody>
      </p:sp>
      <p:pic>
        <p:nvPicPr>
          <p:cNvPr id="6" name="Image 1" descr="preencoded.png"/>
          <p:cNvPicPr>
            <a:picLocks noChangeAspect="1"/>
          </p:cNvPicPr>
          <p:nvPr/>
        </p:nvPicPr>
        <p:blipFill>
          <a:blip r:embed="rId4"/>
          <a:stretch>
            <a:fillRect/>
          </a:stretch>
        </p:blipFill>
        <p:spPr>
          <a:xfrm>
            <a:off x="7315200" y="1425059"/>
            <a:ext cx="6642735" cy="672465"/>
          </a:xfrm>
          <a:prstGeom prst="rect">
            <a:avLst/>
          </a:prstGeom>
        </p:spPr>
      </p:pic>
      <p:sp>
        <p:nvSpPr>
          <p:cNvPr id="7" name="Text 3"/>
          <p:cNvSpPr/>
          <p:nvPr/>
        </p:nvSpPr>
        <p:spPr>
          <a:xfrm>
            <a:off x="7483316" y="2265640"/>
            <a:ext cx="3189803" cy="247174"/>
          </a:xfrm>
          <a:prstGeom prst="rect">
            <a:avLst/>
          </a:prstGeom>
          <a:noFill/>
          <a:ln/>
        </p:spPr>
        <p:txBody>
          <a:bodyPr wrap="none" lIns="0" tIns="0" rIns="0" bIns="0" rtlCol="0" anchor="t"/>
          <a:lstStyle/>
          <a:p>
            <a:pPr marL="0" indent="0" algn="l">
              <a:lnSpc>
                <a:spcPts val="1900"/>
              </a:lnSpc>
              <a:buNone/>
            </a:pPr>
            <a:r>
              <a:rPr lang="en-US" sz="1550" dirty="0">
                <a:solidFill>
                  <a:srgbClr val="F9EEE7"/>
                </a:solidFill>
                <a:latin typeface="Quattrocento" pitchFamily="34" charset="0"/>
                <a:ea typeface="Quattrocento" pitchFamily="34" charset="-122"/>
                <a:cs typeface="Quattrocento" pitchFamily="34" charset="-120"/>
              </a:rPr>
              <a:t>Data Cleansing &amp; Feature Extraction</a:t>
            </a:r>
            <a:endParaRPr lang="en-US" sz="1550" dirty="0"/>
          </a:p>
        </p:txBody>
      </p:sp>
      <p:sp>
        <p:nvSpPr>
          <p:cNvPr id="8" name="Text 4"/>
          <p:cNvSpPr/>
          <p:nvPr/>
        </p:nvSpPr>
        <p:spPr>
          <a:xfrm>
            <a:off x="7483316" y="2613660"/>
            <a:ext cx="6306503" cy="1882735"/>
          </a:xfrm>
          <a:prstGeom prst="rect">
            <a:avLst/>
          </a:prstGeom>
          <a:noFill/>
          <a:ln/>
        </p:spPr>
        <p:txBody>
          <a:bodyPr wrap="square" lIns="0" tIns="0" rIns="0" bIns="0" rtlCol="0" anchor="t"/>
          <a:lstStyle/>
          <a:p>
            <a:pPr marL="0" indent="0" algn="l">
              <a:lnSpc>
                <a:spcPts val="2100"/>
              </a:lnSpc>
              <a:buNone/>
            </a:pPr>
            <a:r>
              <a:rPr lang="en-US" sz="1300" dirty="0">
                <a:solidFill>
                  <a:srgbClr val="F9EEE7"/>
                </a:solidFill>
                <a:latin typeface="Quattrocento" pitchFamily="34" charset="0"/>
                <a:ea typeface="Quattrocento" pitchFamily="34" charset="-122"/>
                <a:cs typeface="Quattrocento" pitchFamily="34" charset="-120"/>
              </a:rPr>
              <a:t>This critical stage involves thorough preprocessing to clean raw text, handling noise, special characters, and inconsistencies. Extensive feature engineering is performed, extracting valuable insights such as sentiment analysis (via TextBlob), precise emoji counts, identification of hashtags and URLs, detection of media presence (images, videos), and calculation of TF-IDF scores for textual content. Categorical variables are carefully encoded to prepare the data for machine learning algorithms.</a:t>
            </a:r>
            <a:endParaRPr lang="en-US" sz="1300" dirty="0"/>
          </a:p>
        </p:txBody>
      </p:sp>
      <p:pic>
        <p:nvPicPr>
          <p:cNvPr id="9" name="Image 2" descr="preencoded.png"/>
          <p:cNvPicPr>
            <a:picLocks noChangeAspect="1"/>
          </p:cNvPicPr>
          <p:nvPr/>
        </p:nvPicPr>
        <p:blipFill>
          <a:blip r:embed="rId5"/>
          <a:stretch>
            <a:fillRect/>
          </a:stretch>
        </p:blipFill>
        <p:spPr>
          <a:xfrm>
            <a:off x="672465" y="4664512"/>
            <a:ext cx="6642735" cy="672465"/>
          </a:xfrm>
          <a:prstGeom prst="rect">
            <a:avLst/>
          </a:prstGeom>
        </p:spPr>
      </p:pic>
      <p:sp>
        <p:nvSpPr>
          <p:cNvPr id="10" name="Text 5"/>
          <p:cNvSpPr/>
          <p:nvPr/>
        </p:nvSpPr>
        <p:spPr>
          <a:xfrm>
            <a:off x="840581" y="5505093"/>
            <a:ext cx="1977866" cy="247174"/>
          </a:xfrm>
          <a:prstGeom prst="rect">
            <a:avLst/>
          </a:prstGeom>
          <a:noFill/>
          <a:ln/>
        </p:spPr>
        <p:txBody>
          <a:bodyPr wrap="none" lIns="0" tIns="0" rIns="0" bIns="0" rtlCol="0" anchor="t"/>
          <a:lstStyle/>
          <a:p>
            <a:pPr marL="0" indent="0" algn="l">
              <a:lnSpc>
                <a:spcPts val="1900"/>
              </a:lnSpc>
              <a:buNone/>
            </a:pPr>
            <a:r>
              <a:rPr lang="en-US" sz="1550" dirty="0">
                <a:solidFill>
                  <a:srgbClr val="F9EEE7"/>
                </a:solidFill>
                <a:latin typeface="Quattrocento" pitchFamily="34" charset="0"/>
                <a:ea typeface="Quattrocento" pitchFamily="34" charset="-122"/>
                <a:cs typeface="Quattrocento" pitchFamily="34" charset="-120"/>
              </a:rPr>
              <a:t>Model Training</a:t>
            </a:r>
            <a:endParaRPr lang="en-US" sz="1550" dirty="0"/>
          </a:p>
        </p:txBody>
      </p:sp>
      <p:sp>
        <p:nvSpPr>
          <p:cNvPr id="11" name="Text 6"/>
          <p:cNvSpPr/>
          <p:nvPr/>
        </p:nvSpPr>
        <p:spPr>
          <a:xfrm>
            <a:off x="840581" y="5853113"/>
            <a:ext cx="6306503" cy="1613773"/>
          </a:xfrm>
          <a:prstGeom prst="rect">
            <a:avLst/>
          </a:prstGeom>
          <a:noFill/>
          <a:ln/>
        </p:spPr>
        <p:txBody>
          <a:bodyPr wrap="square" lIns="0" tIns="0" rIns="0" bIns="0" rtlCol="0" anchor="t"/>
          <a:lstStyle/>
          <a:p>
            <a:pPr marL="0" indent="0" algn="l">
              <a:lnSpc>
                <a:spcPts val="2100"/>
              </a:lnSpc>
              <a:buNone/>
            </a:pPr>
            <a:r>
              <a:rPr lang="en-US" sz="1300" dirty="0">
                <a:solidFill>
                  <a:srgbClr val="F9EEE7"/>
                </a:solidFill>
                <a:latin typeface="Quattrocento" pitchFamily="34" charset="0"/>
                <a:ea typeface="Quattrocento" pitchFamily="34" charset="-122"/>
                <a:cs typeface="Quattrocento" pitchFamily="34" charset="-120"/>
              </a:rPr>
              <a:t>With the refined and enriched dataset, the next step involves training the robust ensemble model. This powerful combination of Random Forest, XGBoost, and Linear Regression algorithms is meticulously trained on the engineered features. The entire training process is rigorously optimized for Root Mean Squared Error (RMSE), ensuring that the model accurately predicts tweet engagement by minimizing the average magnitude of errors, leading to highly reliable predictions.</a:t>
            </a:r>
            <a:endParaRPr lang="en-US" sz="1300" dirty="0"/>
          </a:p>
        </p:txBody>
      </p:sp>
      <p:pic>
        <p:nvPicPr>
          <p:cNvPr id="12" name="Image 3" descr="preencoded.png"/>
          <p:cNvPicPr>
            <a:picLocks noChangeAspect="1"/>
          </p:cNvPicPr>
          <p:nvPr/>
        </p:nvPicPr>
        <p:blipFill>
          <a:blip r:embed="rId6"/>
          <a:stretch>
            <a:fillRect/>
          </a:stretch>
        </p:blipFill>
        <p:spPr>
          <a:xfrm>
            <a:off x="7315200" y="4664512"/>
            <a:ext cx="6642735" cy="672465"/>
          </a:xfrm>
          <a:prstGeom prst="rect">
            <a:avLst/>
          </a:prstGeom>
        </p:spPr>
      </p:pic>
      <p:sp>
        <p:nvSpPr>
          <p:cNvPr id="13" name="Text 7"/>
          <p:cNvSpPr/>
          <p:nvPr/>
        </p:nvSpPr>
        <p:spPr>
          <a:xfrm>
            <a:off x="7483316" y="5505093"/>
            <a:ext cx="1977866" cy="247174"/>
          </a:xfrm>
          <a:prstGeom prst="rect">
            <a:avLst/>
          </a:prstGeom>
          <a:noFill/>
          <a:ln/>
        </p:spPr>
        <p:txBody>
          <a:bodyPr wrap="none" lIns="0" tIns="0" rIns="0" bIns="0" rtlCol="0" anchor="t"/>
          <a:lstStyle/>
          <a:p>
            <a:pPr marL="0" indent="0" algn="l">
              <a:lnSpc>
                <a:spcPts val="1900"/>
              </a:lnSpc>
              <a:buNone/>
            </a:pPr>
            <a:r>
              <a:rPr lang="en-US" sz="1550" dirty="0">
                <a:solidFill>
                  <a:srgbClr val="F9EEE7"/>
                </a:solidFill>
                <a:latin typeface="Quattrocento" pitchFamily="34" charset="0"/>
                <a:ea typeface="Quattrocento" pitchFamily="34" charset="-122"/>
                <a:cs typeface="Quattrocento" pitchFamily="34" charset="-120"/>
              </a:rPr>
              <a:t>Model Deployment</a:t>
            </a:r>
            <a:endParaRPr lang="en-US" sz="1550" dirty="0"/>
          </a:p>
        </p:txBody>
      </p:sp>
      <p:sp>
        <p:nvSpPr>
          <p:cNvPr id="14" name="Text 8"/>
          <p:cNvSpPr/>
          <p:nvPr/>
        </p:nvSpPr>
        <p:spPr>
          <a:xfrm>
            <a:off x="7483316" y="5853113"/>
            <a:ext cx="6306503" cy="1613773"/>
          </a:xfrm>
          <a:prstGeom prst="rect">
            <a:avLst/>
          </a:prstGeom>
          <a:noFill/>
          <a:ln/>
        </p:spPr>
        <p:txBody>
          <a:bodyPr wrap="square" lIns="0" tIns="0" rIns="0" bIns="0" rtlCol="0" anchor="t"/>
          <a:lstStyle/>
          <a:p>
            <a:pPr marL="0" indent="0" algn="l">
              <a:lnSpc>
                <a:spcPts val="2100"/>
              </a:lnSpc>
              <a:buNone/>
            </a:pPr>
            <a:r>
              <a:rPr lang="en-US" sz="1300" dirty="0">
                <a:solidFill>
                  <a:srgbClr val="F9EEE7"/>
                </a:solidFill>
                <a:latin typeface="Quattrocento" pitchFamily="34" charset="0"/>
                <a:ea typeface="Quattrocento" pitchFamily="34" charset="-122"/>
                <a:cs typeface="Quattrocento" pitchFamily="34" charset="-120"/>
              </a:rPr>
              <a:t>Finally, the trained and optimized model is seamlessly integrated into the Flask web application for real-time deployment. The web app efficiently loads the compressed machine learning pipeline, ready to accept new user inputs. It then processes these inputs through the established feature extraction steps, generates predictions on tweet engagement (likes), and swiftly returns these insights to the user via an intuitive web interface, enabling immediate data-driven decisions.</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850963" y="976432"/>
            <a:ext cx="4928354" cy="615910"/>
          </a:xfrm>
          <a:prstGeom prst="rect">
            <a:avLst/>
          </a:prstGeom>
          <a:noFill/>
          <a:ln/>
        </p:spPr>
        <p:txBody>
          <a:bodyPr wrap="none" lIns="0" tIns="0" rIns="0" bIns="0" rtlCol="0" anchor="t"/>
          <a:lstStyle/>
          <a:p>
            <a:pPr marL="0" indent="0" algn="ctr">
              <a:lnSpc>
                <a:spcPts val="4850"/>
              </a:lnSpc>
              <a:buNone/>
            </a:pPr>
            <a:r>
              <a:rPr lang="en-US" sz="3850" dirty="0">
                <a:solidFill>
                  <a:srgbClr val="FFD9BE"/>
                </a:solidFill>
                <a:latin typeface="Quattrocento" pitchFamily="34" charset="0"/>
                <a:ea typeface="Quattrocento" pitchFamily="34" charset="-122"/>
                <a:cs typeface="Quattrocento" pitchFamily="34" charset="-120"/>
              </a:rPr>
              <a:t>Web App Usage</a:t>
            </a:r>
            <a:endParaRPr lang="en-US" sz="3850" dirty="0"/>
          </a:p>
        </p:txBody>
      </p:sp>
      <p:sp>
        <p:nvSpPr>
          <p:cNvPr id="3" name="Text 1"/>
          <p:cNvSpPr/>
          <p:nvPr/>
        </p:nvSpPr>
        <p:spPr>
          <a:xfrm>
            <a:off x="837724" y="2094905"/>
            <a:ext cx="7568565" cy="335042"/>
          </a:xfrm>
          <a:prstGeom prst="rect">
            <a:avLst/>
          </a:prstGeom>
          <a:noFill/>
          <a:ln/>
        </p:spPr>
        <p:txBody>
          <a:bodyPr wrap="none" lIns="0" tIns="0" rIns="0" bIns="0" rtlCol="0" anchor="t"/>
          <a:lstStyle/>
          <a:p>
            <a:pPr marL="342900" indent="-342900" algn="l">
              <a:lnSpc>
                <a:spcPts val="2600"/>
              </a:lnSpc>
              <a:buSzPct val="100000"/>
              <a:buFont typeface="+mj-lt"/>
              <a:buAutoNum type="arabicPeriod"/>
            </a:pPr>
            <a:r>
              <a:rPr lang="en-US" sz="1600" dirty="0">
                <a:solidFill>
                  <a:srgbClr val="F9EEE7"/>
                </a:solidFill>
                <a:latin typeface="Quattrocento" pitchFamily="34" charset="0"/>
                <a:ea typeface="Quattrocento" pitchFamily="34" charset="-122"/>
                <a:cs typeface="Quattrocento" pitchFamily="34" charset="-120"/>
              </a:rPr>
              <a:t>Open the app in your browser.</a:t>
            </a:r>
            <a:endParaRPr lang="en-US" sz="1600" dirty="0"/>
          </a:p>
        </p:txBody>
      </p:sp>
      <p:sp>
        <p:nvSpPr>
          <p:cNvPr id="4" name="Text 2"/>
          <p:cNvSpPr/>
          <p:nvPr/>
        </p:nvSpPr>
        <p:spPr>
          <a:xfrm>
            <a:off x="837724" y="2503170"/>
            <a:ext cx="7568565" cy="335042"/>
          </a:xfrm>
          <a:prstGeom prst="rect">
            <a:avLst/>
          </a:prstGeom>
          <a:noFill/>
          <a:ln/>
        </p:spPr>
        <p:txBody>
          <a:bodyPr wrap="none" lIns="0" tIns="0" rIns="0" bIns="0" rtlCol="0" anchor="t"/>
          <a:lstStyle/>
          <a:p>
            <a:pPr marL="342900" indent="-342900" algn="l">
              <a:lnSpc>
                <a:spcPts val="2600"/>
              </a:lnSpc>
              <a:buSzPct val="100000"/>
              <a:buFont typeface="+mj-lt"/>
              <a:buAutoNum type="arabicPeriod" startAt="2"/>
            </a:pPr>
            <a:r>
              <a:rPr lang="en-US" sz="1600" dirty="0">
                <a:solidFill>
                  <a:srgbClr val="F9EEE7"/>
                </a:solidFill>
                <a:latin typeface="Quattrocento" pitchFamily="34" charset="0"/>
                <a:ea typeface="Quattrocento" pitchFamily="34" charset="-122"/>
                <a:cs typeface="Quattrocento" pitchFamily="34" charset="-120"/>
              </a:rPr>
              <a:t>Enter your </a:t>
            </a:r>
            <a:r>
              <a:rPr lang="en-US" sz="1600" b="1" dirty="0">
                <a:solidFill>
                  <a:srgbClr val="F9EEE7"/>
                </a:solidFill>
                <a:latin typeface="Quattrocento" pitchFamily="34" charset="0"/>
                <a:ea typeface="Quattrocento" pitchFamily="34" charset="-122"/>
                <a:cs typeface="Quattrocento" pitchFamily="34" charset="-120"/>
              </a:rPr>
              <a:t>Company/Brand</a:t>
            </a:r>
            <a:r>
              <a:rPr lang="en-US" sz="1600" dirty="0">
                <a:solidFill>
                  <a:srgbClr val="F9EEE7"/>
                </a:solidFill>
                <a:latin typeface="Quattrocento" pitchFamily="34" charset="0"/>
                <a:ea typeface="Quattrocento" pitchFamily="34" charset="-122"/>
                <a:cs typeface="Quattrocento" pitchFamily="34" charset="-120"/>
              </a:rPr>
              <a:t> name.</a:t>
            </a:r>
            <a:endParaRPr lang="en-US" sz="1600" dirty="0"/>
          </a:p>
        </p:txBody>
      </p:sp>
      <p:sp>
        <p:nvSpPr>
          <p:cNvPr id="5" name="Text 3"/>
          <p:cNvSpPr/>
          <p:nvPr/>
        </p:nvSpPr>
        <p:spPr>
          <a:xfrm>
            <a:off x="837724" y="2911435"/>
            <a:ext cx="7568565" cy="335042"/>
          </a:xfrm>
          <a:prstGeom prst="rect">
            <a:avLst/>
          </a:prstGeom>
          <a:noFill/>
          <a:ln/>
        </p:spPr>
        <p:txBody>
          <a:bodyPr wrap="none" lIns="0" tIns="0" rIns="0" bIns="0" rtlCol="0" anchor="t"/>
          <a:lstStyle/>
          <a:p>
            <a:pPr marL="342900" indent="-342900" algn="l">
              <a:lnSpc>
                <a:spcPts val="2600"/>
              </a:lnSpc>
              <a:buSzPct val="100000"/>
              <a:buFont typeface="+mj-lt"/>
              <a:buAutoNum type="arabicPeriod" startAt="3"/>
            </a:pPr>
            <a:r>
              <a:rPr lang="en-US" sz="1600" dirty="0">
                <a:solidFill>
                  <a:srgbClr val="F9EEE7"/>
                </a:solidFill>
                <a:latin typeface="Quattrocento" pitchFamily="34" charset="0"/>
                <a:ea typeface="Quattrocento" pitchFamily="34" charset="-122"/>
                <a:cs typeface="Quattrocento" pitchFamily="34" charset="-120"/>
              </a:rPr>
              <a:t>Pick your tweet type (announcement, question, tip, etc.).</a:t>
            </a:r>
            <a:endParaRPr lang="en-US" sz="1600" dirty="0"/>
          </a:p>
        </p:txBody>
      </p:sp>
      <p:sp>
        <p:nvSpPr>
          <p:cNvPr id="6" name="Text 4"/>
          <p:cNvSpPr/>
          <p:nvPr/>
        </p:nvSpPr>
        <p:spPr>
          <a:xfrm>
            <a:off x="837724" y="3319701"/>
            <a:ext cx="7568565" cy="335042"/>
          </a:xfrm>
          <a:prstGeom prst="rect">
            <a:avLst/>
          </a:prstGeom>
          <a:noFill/>
          <a:ln/>
        </p:spPr>
        <p:txBody>
          <a:bodyPr wrap="none" lIns="0" tIns="0" rIns="0" bIns="0" rtlCol="0" anchor="t"/>
          <a:lstStyle/>
          <a:p>
            <a:pPr marL="342900" indent="-342900" algn="l">
              <a:lnSpc>
                <a:spcPts val="2600"/>
              </a:lnSpc>
              <a:buSzPct val="100000"/>
              <a:buFont typeface="+mj-lt"/>
              <a:buAutoNum type="arabicPeriod" startAt="4"/>
            </a:pPr>
            <a:r>
              <a:rPr lang="en-US" sz="1600" dirty="0">
                <a:solidFill>
                  <a:srgbClr val="F9EEE7"/>
                </a:solidFill>
                <a:latin typeface="Quattrocento" pitchFamily="34" charset="0"/>
                <a:ea typeface="Quattrocento" pitchFamily="34" charset="-122"/>
                <a:cs typeface="Quattrocento" pitchFamily="34" charset="-120"/>
              </a:rPr>
              <a:t>Enter an optional </a:t>
            </a:r>
            <a:r>
              <a:rPr lang="en-US" sz="1600" b="1" dirty="0">
                <a:solidFill>
                  <a:srgbClr val="F9EEE7"/>
                </a:solidFill>
                <a:latin typeface="Quattrocento" pitchFamily="34" charset="0"/>
                <a:ea typeface="Quattrocento" pitchFamily="34" charset="-122"/>
                <a:cs typeface="Quattrocento" pitchFamily="34" charset="-120"/>
              </a:rPr>
              <a:t>Message or Topic</a:t>
            </a:r>
            <a:r>
              <a:rPr lang="en-US" sz="1600" dirty="0">
                <a:solidFill>
                  <a:srgbClr val="F9EEE7"/>
                </a:solidFill>
                <a:latin typeface="Quattrocento" pitchFamily="34" charset="0"/>
                <a:ea typeface="Quattrocento" pitchFamily="34" charset="-122"/>
                <a:cs typeface="Quattrocento" pitchFamily="34" charset="-120"/>
              </a:rPr>
              <a:t>.</a:t>
            </a:r>
            <a:endParaRPr lang="en-US" sz="1600" dirty="0"/>
          </a:p>
        </p:txBody>
      </p:sp>
      <p:sp>
        <p:nvSpPr>
          <p:cNvPr id="7" name="Text 5"/>
          <p:cNvSpPr/>
          <p:nvPr/>
        </p:nvSpPr>
        <p:spPr>
          <a:xfrm>
            <a:off x="837724" y="3727966"/>
            <a:ext cx="7568565" cy="335042"/>
          </a:xfrm>
          <a:prstGeom prst="rect">
            <a:avLst/>
          </a:prstGeom>
          <a:noFill/>
          <a:ln/>
        </p:spPr>
        <p:txBody>
          <a:bodyPr wrap="none" lIns="0" tIns="0" rIns="0" bIns="0" rtlCol="0" anchor="t"/>
          <a:lstStyle/>
          <a:p>
            <a:pPr marL="342900" indent="-342900" algn="l">
              <a:lnSpc>
                <a:spcPts val="2600"/>
              </a:lnSpc>
              <a:buSzPct val="100000"/>
              <a:buFont typeface="+mj-lt"/>
              <a:buAutoNum type="arabicPeriod" startAt="5"/>
            </a:pPr>
            <a:r>
              <a:rPr lang="en-US" sz="1600" dirty="0">
                <a:solidFill>
                  <a:srgbClr val="F9EEE7"/>
                </a:solidFill>
                <a:latin typeface="Quattrocento" pitchFamily="34" charset="0"/>
                <a:ea typeface="Quattrocento" pitchFamily="34" charset="-122"/>
                <a:cs typeface="Quattrocento" pitchFamily="34" charset="-120"/>
              </a:rPr>
              <a:t>Specify if your tweet includes media.</a:t>
            </a:r>
            <a:endParaRPr lang="en-US" sz="1600" dirty="0"/>
          </a:p>
        </p:txBody>
      </p:sp>
      <p:sp>
        <p:nvSpPr>
          <p:cNvPr id="8" name="Text 6"/>
          <p:cNvSpPr/>
          <p:nvPr/>
        </p:nvSpPr>
        <p:spPr>
          <a:xfrm>
            <a:off x="837724" y="4136231"/>
            <a:ext cx="7568565" cy="335042"/>
          </a:xfrm>
          <a:prstGeom prst="rect">
            <a:avLst/>
          </a:prstGeom>
          <a:noFill/>
          <a:ln/>
        </p:spPr>
        <p:txBody>
          <a:bodyPr wrap="none" lIns="0" tIns="0" rIns="0" bIns="0" rtlCol="0" anchor="t"/>
          <a:lstStyle/>
          <a:p>
            <a:pPr marL="342900" indent="-342900" algn="l">
              <a:lnSpc>
                <a:spcPts val="2600"/>
              </a:lnSpc>
              <a:buSzPct val="100000"/>
              <a:buFont typeface="+mj-lt"/>
              <a:buAutoNum type="arabicPeriod" startAt="6"/>
            </a:pPr>
            <a:r>
              <a:rPr lang="en-US" sz="1600" dirty="0">
                <a:solidFill>
                  <a:srgbClr val="F9EEE7"/>
                </a:solidFill>
                <a:latin typeface="Quattrocento" pitchFamily="34" charset="0"/>
                <a:ea typeface="Quattrocento" pitchFamily="34" charset="-122"/>
                <a:cs typeface="Quattrocento" pitchFamily="34" charset="-120"/>
              </a:rPr>
              <a:t>Choose the hour to post (0-23).</a:t>
            </a:r>
            <a:endParaRPr lang="en-US" sz="1600" dirty="0"/>
          </a:p>
        </p:txBody>
      </p:sp>
      <p:sp>
        <p:nvSpPr>
          <p:cNvPr id="9" name="Text 7"/>
          <p:cNvSpPr/>
          <p:nvPr/>
        </p:nvSpPr>
        <p:spPr>
          <a:xfrm>
            <a:off x="837724" y="4544497"/>
            <a:ext cx="7568565" cy="335042"/>
          </a:xfrm>
          <a:prstGeom prst="rect">
            <a:avLst/>
          </a:prstGeom>
          <a:noFill/>
          <a:ln/>
        </p:spPr>
        <p:txBody>
          <a:bodyPr wrap="none" lIns="0" tIns="0" rIns="0" bIns="0" rtlCol="0" anchor="t"/>
          <a:lstStyle/>
          <a:p>
            <a:pPr marL="342900" indent="-342900" algn="l">
              <a:lnSpc>
                <a:spcPts val="2600"/>
              </a:lnSpc>
              <a:buSzPct val="100000"/>
              <a:buFont typeface="+mj-lt"/>
              <a:buAutoNum type="arabicPeriod" startAt="7"/>
            </a:pPr>
            <a:r>
              <a:rPr lang="en-US" sz="1600" dirty="0">
                <a:solidFill>
                  <a:srgbClr val="F9EEE7"/>
                </a:solidFill>
                <a:latin typeface="Quattrocento" pitchFamily="34" charset="0"/>
                <a:ea typeface="Quattrocento" pitchFamily="34" charset="-122"/>
                <a:cs typeface="Quattrocento" pitchFamily="34" charset="-120"/>
              </a:rPr>
              <a:t>Click </a:t>
            </a:r>
            <a:r>
              <a:rPr lang="en-US" sz="1600" b="1" dirty="0">
                <a:solidFill>
                  <a:srgbClr val="F9EEE7"/>
                </a:solidFill>
                <a:latin typeface="Quattrocento" pitchFamily="34" charset="0"/>
                <a:ea typeface="Quattrocento" pitchFamily="34" charset="-122"/>
                <a:cs typeface="Quattrocento" pitchFamily="34" charset="-120"/>
              </a:rPr>
              <a:t>Predict &amp; Generate</a:t>
            </a:r>
            <a:r>
              <a:rPr lang="en-US" sz="1600" dirty="0">
                <a:solidFill>
                  <a:srgbClr val="F9EEE7"/>
                </a:solidFill>
                <a:latin typeface="Quattrocento" pitchFamily="34" charset="0"/>
                <a:ea typeface="Quattrocento" pitchFamily="34" charset="-122"/>
                <a:cs typeface="Quattrocento" pitchFamily="34" charset="-120"/>
              </a:rPr>
              <a:t>.</a:t>
            </a:r>
            <a:endParaRPr lang="en-US" sz="1600" dirty="0"/>
          </a:p>
        </p:txBody>
      </p:sp>
      <p:sp>
        <p:nvSpPr>
          <p:cNvPr id="10" name="Text 8"/>
          <p:cNvSpPr/>
          <p:nvPr/>
        </p:nvSpPr>
        <p:spPr>
          <a:xfrm>
            <a:off x="837724" y="4952762"/>
            <a:ext cx="7568565" cy="335042"/>
          </a:xfrm>
          <a:prstGeom prst="rect">
            <a:avLst/>
          </a:prstGeom>
          <a:noFill/>
          <a:ln/>
        </p:spPr>
        <p:txBody>
          <a:bodyPr wrap="none" lIns="0" tIns="0" rIns="0" bIns="0" rtlCol="0" anchor="t"/>
          <a:lstStyle/>
          <a:p>
            <a:pPr marL="342900" indent="-342900" algn="l">
              <a:lnSpc>
                <a:spcPts val="2600"/>
              </a:lnSpc>
              <a:buSzPct val="100000"/>
              <a:buFont typeface="+mj-lt"/>
              <a:buAutoNum type="arabicPeriod" startAt="8"/>
            </a:pPr>
            <a:r>
              <a:rPr lang="en-US" sz="1600" dirty="0">
                <a:solidFill>
                  <a:srgbClr val="F9EEE7"/>
                </a:solidFill>
                <a:latin typeface="Quattrocento" pitchFamily="34" charset="0"/>
                <a:ea typeface="Quattrocento" pitchFamily="34" charset="-122"/>
                <a:cs typeface="Quattrocento" pitchFamily="34" charset="-120"/>
              </a:rPr>
              <a:t>See your generated tweet plus predicted likes score.</a:t>
            </a:r>
            <a:endParaRPr lang="en-US" sz="1600" dirty="0"/>
          </a:p>
        </p:txBody>
      </p:sp>
      <p:sp>
        <p:nvSpPr>
          <p:cNvPr id="11" name="Text 9"/>
          <p:cNvSpPr/>
          <p:nvPr/>
        </p:nvSpPr>
        <p:spPr>
          <a:xfrm>
            <a:off x="837724" y="5476280"/>
            <a:ext cx="7568565" cy="677704"/>
          </a:xfrm>
          <a:prstGeom prst="rect">
            <a:avLst/>
          </a:prstGeom>
          <a:noFill/>
          <a:ln/>
        </p:spPr>
        <p:txBody>
          <a:bodyPr wrap="squar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Interact with the smooth UI featuring playful emojis </a:t>
            </a:r>
            <a:r>
              <a:rPr lang="en-US" sz="1600" dirty="0">
                <a:solidFill>
                  <a:srgbClr val="000000"/>
                </a:solidFill>
                <a:latin typeface="Quattrocento" pitchFamily="34" charset="0"/>
                <a:ea typeface="Quattrocento" pitchFamily="34" charset="-122"/>
                <a:cs typeface="Quattrocento" pitchFamily="34" charset="-120"/>
              </a:rPr>
              <a:t>🔥🚀</a:t>
            </a:r>
            <a:r>
              <a:rPr lang="en-US" sz="1600" dirty="0">
                <a:solidFill>
                  <a:srgbClr val="F9EEE7"/>
                </a:solidFill>
                <a:latin typeface="Quattrocento" pitchFamily="34" charset="0"/>
                <a:ea typeface="Quattrocento" pitchFamily="34" charset="-122"/>
                <a:cs typeface="Quattrocento" pitchFamily="34" charset="-120"/>
              </a:rPr>
              <a:t> and toggle between light/dark modes for a stylish experience!</a:t>
            </a:r>
            <a:endParaRPr lang="en-US" sz="1600" dirty="0"/>
          </a:p>
        </p:txBody>
      </p:sp>
      <p:pic>
        <p:nvPicPr>
          <p:cNvPr id="12" name="Image 0" descr="preencoded.png"/>
          <p:cNvPicPr>
            <a:picLocks noChangeAspect="1"/>
          </p:cNvPicPr>
          <p:nvPr/>
        </p:nvPicPr>
        <p:blipFill>
          <a:blip r:embed="rId3"/>
          <a:stretch>
            <a:fillRect/>
          </a:stretch>
        </p:blipFill>
        <p:spPr>
          <a:xfrm>
            <a:off x="8924925" y="2142053"/>
            <a:ext cx="4875371" cy="487537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030748" y="680442"/>
            <a:ext cx="4568785" cy="571024"/>
          </a:xfrm>
          <a:prstGeom prst="rect">
            <a:avLst/>
          </a:prstGeom>
          <a:noFill/>
          <a:ln/>
        </p:spPr>
        <p:txBody>
          <a:bodyPr wrap="none" lIns="0" tIns="0" rIns="0" bIns="0" rtlCol="0" anchor="t"/>
          <a:lstStyle/>
          <a:p>
            <a:pPr marL="0" indent="0" algn="ctr">
              <a:lnSpc>
                <a:spcPts val="4450"/>
              </a:lnSpc>
              <a:buNone/>
            </a:pPr>
            <a:r>
              <a:rPr lang="en-US" sz="3550" dirty="0">
                <a:solidFill>
                  <a:srgbClr val="FFD9BE"/>
                </a:solidFill>
                <a:latin typeface="Quattrocento" pitchFamily="34" charset="0"/>
                <a:ea typeface="Quattrocento" pitchFamily="34" charset="-122"/>
                <a:cs typeface="Quattrocento" pitchFamily="34" charset="-120"/>
              </a:rPr>
              <a:t>Running Locally</a:t>
            </a:r>
            <a:endParaRPr lang="en-US" sz="3550" dirty="0"/>
          </a:p>
        </p:txBody>
      </p:sp>
      <p:sp>
        <p:nvSpPr>
          <p:cNvPr id="3" name="Shape 1"/>
          <p:cNvSpPr/>
          <p:nvPr/>
        </p:nvSpPr>
        <p:spPr>
          <a:xfrm>
            <a:off x="776645" y="1930956"/>
            <a:ext cx="6465689" cy="194072"/>
          </a:xfrm>
          <a:prstGeom prst="roundRect">
            <a:avLst>
              <a:gd name="adj" fmla="val 15008"/>
            </a:avLst>
          </a:prstGeom>
          <a:solidFill>
            <a:srgbClr val="315251"/>
          </a:solidFill>
          <a:ln/>
        </p:spPr>
        <p:txBody>
          <a:bodyPr/>
          <a:lstStyle/>
          <a:p>
            <a:endParaRPr lang="en-IN"/>
          </a:p>
        </p:txBody>
      </p:sp>
      <p:sp>
        <p:nvSpPr>
          <p:cNvPr id="4" name="Text 2"/>
          <p:cNvSpPr/>
          <p:nvPr/>
        </p:nvSpPr>
        <p:spPr>
          <a:xfrm>
            <a:off x="970717" y="2319099"/>
            <a:ext cx="2284333" cy="285512"/>
          </a:xfrm>
          <a:prstGeom prst="rect">
            <a:avLst/>
          </a:prstGeom>
          <a:noFill/>
          <a:ln/>
        </p:spPr>
        <p:txBody>
          <a:bodyPr wrap="none" lIns="0" tIns="0" rIns="0" bIns="0" rtlCol="0" anchor="t"/>
          <a:lstStyle/>
          <a:p>
            <a:pPr marL="0" indent="0" algn="l">
              <a:lnSpc>
                <a:spcPts val="2200"/>
              </a:lnSpc>
              <a:buNone/>
            </a:pPr>
            <a:r>
              <a:rPr lang="en-US" sz="1750" dirty="0">
                <a:solidFill>
                  <a:srgbClr val="F9EEE7"/>
                </a:solidFill>
                <a:latin typeface="Quattrocento" pitchFamily="34" charset="0"/>
                <a:ea typeface="Quattrocento" pitchFamily="34" charset="-122"/>
                <a:cs typeface="Quattrocento" pitchFamily="34" charset="-120"/>
              </a:rPr>
              <a:t>Clone the Repository</a:t>
            </a:r>
            <a:endParaRPr lang="en-US" sz="1750" dirty="0"/>
          </a:p>
        </p:txBody>
      </p:sp>
      <p:sp>
        <p:nvSpPr>
          <p:cNvPr id="5" name="Text 3"/>
          <p:cNvSpPr/>
          <p:nvPr/>
        </p:nvSpPr>
        <p:spPr>
          <a:xfrm>
            <a:off x="970717" y="2721054"/>
            <a:ext cx="6077545" cy="621268"/>
          </a:xfrm>
          <a:prstGeom prst="rect">
            <a:avLst/>
          </a:prstGeom>
          <a:noFill/>
          <a:ln/>
        </p:spPr>
        <p:txBody>
          <a:bodyPr wrap="square" lIns="0" tIns="0" rIns="0" bIns="0" rtlCol="0" anchor="t"/>
          <a:lstStyle/>
          <a:p>
            <a:pPr marL="0" indent="0" algn="l">
              <a:lnSpc>
                <a:spcPts val="2400"/>
              </a:lnSpc>
              <a:buNone/>
            </a:pPr>
            <a:r>
              <a:rPr lang="en-US" sz="1500" dirty="0">
                <a:solidFill>
                  <a:srgbClr val="F9EEE7"/>
                </a:solidFill>
                <a:latin typeface="Quattrocento" pitchFamily="34" charset="0"/>
                <a:ea typeface="Quattrocento" pitchFamily="34" charset="-122"/>
                <a:cs typeface="Quattrocento" pitchFamily="34" charset="-120"/>
              </a:rPr>
              <a:t>Begin by cloning the project repository from GitHub. The `like_predictor.pkl` model is compressed for efficient storage.</a:t>
            </a:r>
            <a:endParaRPr lang="en-US" sz="1500" dirty="0"/>
          </a:p>
        </p:txBody>
      </p:sp>
      <p:sp>
        <p:nvSpPr>
          <p:cNvPr id="6" name="Shape 4"/>
          <p:cNvSpPr/>
          <p:nvPr/>
        </p:nvSpPr>
        <p:spPr>
          <a:xfrm>
            <a:off x="970717" y="3560683"/>
            <a:ext cx="6077545" cy="1223129"/>
          </a:xfrm>
          <a:prstGeom prst="roundRect">
            <a:avLst>
              <a:gd name="adj" fmla="val 2381"/>
            </a:avLst>
          </a:prstGeom>
          <a:solidFill>
            <a:srgbClr val="1F403F"/>
          </a:solidFill>
          <a:ln/>
        </p:spPr>
        <p:txBody>
          <a:bodyPr/>
          <a:lstStyle/>
          <a:p>
            <a:endParaRPr lang="en-IN"/>
          </a:p>
        </p:txBody>
      </p:sp>
      <p:sp>
        <p:nvSpPr>
          <p:cNvPr id="7" name="Shape 5"/>
          <p:cNvSpPr/>
          <p:nvPr/>
        </p:nvSpPr>
        <p:spPr>
          <a:xfrm>
            <a:off x="961073" y="3560683"/>
            <a:ext cx="6096833" cy="1223129"/>
          </a:xfrm>
          <a:prstGeom prst="roundRect">
            <a:avLst>
              <a:gd name="adj" fmla="val 2381"/>
            </a:avLst>
          </a:prstGeom>
          <a:solidFill>
            <a:srgbClr val="1F403F"/>
          </a:solidFill>
          <a:ln/>
        </p:spPr>
        <p:txBody>
          <a:bodyPr/>
          <a:lstStyle/>
          <a:p>
            <a:endParaRPr lang="en-IN"/>
          </a:p>
        </p:txBody>
      </p:sp>
      <p:sp>
        <p:nvSpPr>
          <p:cNvPr id="8" name="Text 6"/>
          <p:cNvSpPr/>
          <p:nvPr/>
        </p:nvSpPr>
        <p:spPr>
          <a:xfrm>
            <a:off x="1155144" y="3706297"/>
            <a:ext cx="5708690" cy="931902"/>
          </a:xfrm>
          <a:prstGeom prst="rect">
            <a:avLst/>
          </a:prstGeom>
          <a:noFill/>
          <a:ln/>
        </p:spPr>
        <p:txBody>
          <a:bodyPr wrap="square" lIns="0" tIns="0" rIns="0" bIns="0" rtlCol="0" anchor="t"/>
          <a:lstStyle/>
          <a:p>
            <a:pPr marL="0" indent="0" algn="l">
              <a:lnSpc>
                <a:spcPts val="2400"/>
              </a:lnSpc>
              <a:buNone/>
            </a:pPr>
            <a:r>
              <a:rPr lang="en-US" sz="1500" dirty="0">
                <a:solidFill>
                  <a:srgbClr val="F9EEE7"/>
                </a:solidFill>
                <a:highlight>
                  <a:srgbClr val="1F403F"/>
                </a:highlight>
                <a:latin typeface="Consolas" pitchFamily="34" charset="0"/>
                <a:ea typeface="Consolas" pitchFamily="34" charset="-122"/>
                <a:cs typeface="Consolas" pitchFamily="34" charset="-120"/>
              </a:rPr>
              <a:t>git clone https://github.com/yourusername/tweet-intelligence-enginecd tweet-intelligence-engine</a:t>
            </a:r>
            <a:endParaRPr lang="en-US" sz="1500" dirty="0"/>
          </a:p>
        </p:txBody>
      </p:sp>
      <p:sp>
        <p:nvSpPr>
          <p:cNvPr id="9" name="Shape 7"/>
          <p:cNvSpPr/>
          <p:nvPr/>
        </p:nvSpPr>
        <p:spPr>
          <a:xfrm>
            <a:off x="7387947" y="1639729"/>
            <a:ext cx="6465808" cy="194072"/>
          </a:xfrm>
          <a:prstGeom prst="roundRect">
            <a:avLst>
              <a:gd name="adj" fmla="val 15008"/>
            </a:avLst>
          </a:prstGeom>
          <a:solidFill>
            <a:srgbClr val="315251"/>
          </a:solidFill>
          <a:ln/>
        </p:spPr>
        <p:txBody>
          <a:bodyPr/>
          <a:lstStyle/>
          <a:p>
            <a:endParaRPr lang="en-IN"/>
          </a:p>
        </p:txBody>
      </p:sp>
      <p:sp>
        <p:nvSpPr>
          <p:cNvPr id="10" name="Text 8"/>
          <p:cNvSpPr/>
          <p:nvPr/>
        </p:nvSpPr>
        <p:spPr>
          <a:xfrm>
            <a:off x="7582019" y="2027872"/>
            <a:ext cx="2284333" cy="285512"/>
          </a:xfrm>
          <a:prstGeom prst="rect">
            <a:avLst/>
          </a:prstGeom>
          <a:noFill/>
          <a:ln/>
        </p:spPr>
        <p:txBody>
          <a:bodyPr wrap="none" lIns="0" tIns="0" rIns="0" bIns="0" rtlCol="0" anchor="t"/>
          <a:lstStyle/>
          <a:p>
            <a:pPr marL="0" indent="0" algn="l">
              <a:lnSpc>
                <a:spcPts val="2200"/>
              </a:lnSpc>
              <a:buNone/>
            </a:pPr>
            <a:r>
              <a:rPr lang="en-US" sz="1750" dirty="0">
                <a:solidFill>
                  <a:srgbClr val="F9EEE7"/>
                </a:solidFill>
                <a:latin typeface="Quattrocento" pitchFamily="34" charset="0"/>
                <a:ea typeface="Quattrocento" pitchFamily="34" charset="-122"/>
                <a:cs typeface="Quattrocento" pitchFamily="34" charset="-120"/>
              </a:rPr>
              <a:t>Install Dependencies</a:t>
            </a:r>
            <a:endParaRPr lang="en-US" sz="1750" dirty="0"/>
          </a:p>
        </p:txBody>
      </p:sp>
      <p:sp>
        <p:nvSpPr>
          <p:cNvPr id="11" name="Text 9"/>
          <p:cNvSpPr/>
          <p:nvPr/>
        </p:nvSpPr>
        <p:spPr>
          <a:xfrm>
            <a:off x="7582019" y="2429828"/>
            <a:ext cx="6077664" cy="621268"/>
          </a:xfrm>
          <a:prstGeom prst="rect">
            <a:avLst/>
          </a:prstGeom>
          <a:noFill/>
          <a:ln/>
        </p:spPr>
        <p:txBody>
          <a:bodyPr wrap="square" lIns="0" tIns="0" rIns="0" bIns="0" rtlCol="0" anchor="t"/>
          <a:lstStyle/>
          <a:p>
            <a:pPr marL="0" indent="0" algn="l">
              <a:lnSpc>
                <a:spcPts val="2400"/>
              </a:lnSpc>
              <a:buNone/>
            </a:pPr>
            <a:r>
              <a:rPr lang="en-US" sz="1500" dirty="0">
                <a:solidFill>
                  <a:srgbClr val="F9EEE7"/>
                </a:solidFill>
                <a:latin typeface="Quattrocento" pitchFamily="34" charset="0"/>
                <a:ea typeface="Quattrocento" pitchFamily="34" charset="-122"/>
                <a:cs typeface="Quattrocento" pitchFamily="34" charset="-120"/>
              </a:rPr>
              <a:t>Create a virtual environment to manage project dependencies and install them using `pip`.</a:t>
            </a:r>
            <a:endParaRPr lang="en-US" sz="1500" dirty="0"/>
          </a:p>
        </p:txBody>
      </p:sp>
      <p:sp>
        <p:nvSpPr>
          <p:cNvPr id="12" name="Shape 10"/>
          <p:cNvSpPr/>
          <p:nvPr/>
        </p:nvSpPr>
        <p:spPr>
          <a:xfrm>
            <a:off x="7582019" y="3269456"/>
            <a:ext cx="6077664" cy="601861"/>
          </a:xfrm>
          <a:prstGeom prst="roundRect">
            <a:avLst>
              <a:gd name="adj" fmla="val 4839"/>
            </a:avLst>
          </a:prstGeom>
          <a:solidFill>
            <a:srgbClr val="1F403F"/>
          </a:solidFill>
          <a:ln/>
        </p:spPr>
        <p:txBody>
          <a:bodyPr/>
          <a:lstStyle/>
          <a:p>
            <a:endParaRPr lang="en-IN"/>
          </a:p>
        </p:txBody>
      </p:sp>
      <p:sp>
        <p:nvSpPr>
          <p:cNvPr id="13" name="Shape 11"/>
          <p:cNvSpPr/>
          <p:nvPr/>
        </p:nvSpPr>
        <p:spPr>
          <a:xfrm>
            <a:off x="7572375" y="3269456"/>
            <a:ext cx="6096953" cy="601861"/>
          </a:xfrm>
          <a:prstGeom prst="roundRect">
            <a:avLst>
              <a:gd name="adj" fmla="val 4839"/>
            </a:avLst>
          </a:prstGeom>
          <a:solidFill>
            <a:srgbClr val="1F403F"/>
          </a:solidFill>
          <a:ln/>
        </p:spPr>
        <p:txBody>
          <a:bodyPr/>
          <a:lstStyle/>
          <a:p>
            <a:endParaRPr lang="en-IN"/>
          </a:p>
        </p:txBody>
      </p:sp>
      <p:sp>
        <p:nvSpPr>
          <p:cNvPr id="14" name="Text 12"/>
          <p:cNvSpPr/>
          <p:nvPr/>
        </p:nvSpPr>
        <p:spPr>
          <a:xfrm>
            <a:off x="7766447" y="3415070"/>
            <a:ext cx="5708809" cy="310634"/>
          </a:xfrm>
          <a:prstGeom prst="rect">
            <a:avLst/>
          </a:prstGeom>
          <a:noFill/>
          <a:ln/>
        </p:spPr>
        <p:txBody>
          <a:bodyPr wrap="none" lIns="0" tIns="0" rIns="0" bIns="0" rtlCol="0" anchor="t"/>
          <a:lstStyle/>
          <a:p>
            <a:pPr marL="0" indent="0" algn="l">
              <a:lnSpc>
                <a:spcPts val="2400"/>
              </a:lnSpc>
              <a:buNone/>
            </a:pPr>
            <a:r>
              <a:rPr lang="en-US" sz="1500" dirty="0">
                <a:solidFill>
                  <a:srgbClr val="F9EEE7"/>
                </a:solidFill>
                <a:highlight>
                  <a:srgbClr val="1F403F"/>
                </a:highlight>
                <a:latin typeface="Consolas" pitchFamily="34" charset="0"/>
                <a:ea typeface="Consolas" pitchFamily="34" charset="-122"/>
                <a:cs typeface="Consolas" pitchFamily="34" charset="-120"/>
              </a:rPr>
              <a:t>pip install -r requirements.txt</a:t>
            </a:r>
            <a:endParaRPr lang="en-US" sz="1500" dirty="0"/>
          </a:p>
        </p:txBody>
      </p:sp>
      <p:sp>
        <p:nvSpPr>
          <p:cNvPr id="15" name="Shape 13"/>
          <p:cNvSpPr/>
          <p:nvPr/>
        </p:nvSpPr>
        <p:spPr>
          <a:xfrm>
            <a:off x="776645" y="5414724"/>
            <a:ext cx="6465689" cy="194072"/>
          </a:xfrm>
          <a:prstGeom prst="roundRect">
            <a:avLst>
              <a:gd name="adj" fmla="val 15008"/>
            </a:avLst>
          </a:prstGeom>
          <a:solidFill>
            <a:srgbClr val="315251"/>
          </a:solidFill>
          <a:ln/>
        </p:spPr>
        <p:txBody>
          <a:bodyPr/>
          <a:lstStyle/>
          <a:p>
            <a:endParaRPr lang="en-IN"/>
          </a:p>
        </p:txBody>
      </p:sp>
      <p:sp>
        <p:nvSpPr>
          <p:cNvPr id="16" name="Text 14"/>
          <p:cNvSpPr/>
          <p:nvPr/>
        </p:nvSpPr>
        <p:spPr>
          <a:xfrm>
            <a:off x="970717" y="5802868"/>
            <a:ext cx="2611636" cy="285512"/>
          </a:xfrm>
          <a:prstGeom prst="rect">
            <a:avLst/>
          </a:prstGeom>
          <a:noFill/>
          <a:ln/>
        </p:spPr>
        <p:txBody>
          <a:bodyPr wrap="none" lIns="0" tIns="0" rIns="0" bIns="0" rtlCol="0" anchor="t"/>
          <a:lstStyle/>
          <a:p>
            <a:pPr marL="0" indent="0" algn="l">
              <a:lnSpc>
                <a:spcPts val="2200"/>
              </a:lnSpc>
              <a:buNone/>
            </a:pPr>
            <a:r>
              <a:rPr lang="en-US" sz="1750" dirty="0">
                <a:solidFill>
                  <a:srgbClr val="F9EEE7"/>
                </a:solidFill>
                <a:latin typeface="Quattrocento" pitchFamily="34" charset="0"/>
                <a:ea typeface="Quattrocento" pitchFamily="34" charset="-122"/>
                <a:cs typeface="Quattrocento" pitchFamily="34" charset="-120"/>
              </a:rPr>
              <a:t>Run the Flask Application</a:t>
            </a:r>
            <a:endParaRPr lang="en-US" sz="1750" dirty="0"/>
          </a:p>
        </p:txBody>
      </p:sp>
      <p:sp>
        <p:nvSpPr>
          <p:cNvPr id="17" name="Text 15"/>
          <p:cNvSpPr/>
          <p:nvPr/>
        </p:nvSpPr>
        <p:spPr>
          <a:xfrm>
            <a:off x="970717" y="6204823"/>
            <a:ext cx="6077545" cy="310634"/>
          </a:xfrm>
          <a:prstGeom prst="rect">
            <a:avLst/>
          </a:prstGeom>
          <a:noFill/>
          <a:ln/>
        </p:spPr>
        <p:txBody>
          <a:bodyPr wrap="none" lIns="0" tIns="0" rIns="0" bIns="0" rtlCol="0" anchor="t"/>
          <a:lstStyle/>
          <a:p>
            <a:pPr marL="0" indent="0" algn="l">
              <a:lnSpc>
                <a:spcPts val="2400"/>
              </a:lnSpc>
              <a:buNone/>
            </a:pPr>
            <a:r>
              <a:rPr lang="en-US" sz="1500" dirty="0">
                <a:solidFill>
                  <a:srgbClr val="F9EEE7"/>
                </a:solidFill>
                <a:latin typeface="Quattrocento" pitchFamily="34" charset="0"/>
                <a:ea typeface="Quattrocento" pitchFamily="34" charset="-122"/>
                <a:cs typeface="Quattrocento" pitchFamily="34" charset="-120"/>
              </a:rPr>
              <a:t>Start the Flask web server to make the application accessible locally.</a:t>
            </a:r>
            <a:endParaRPr lang="en-US" sz="1500" dirty="0"/>
          </a:p>
        </p:txBody>
      </p:sp>
      <p:sp>
        <p:nvSpPr>
          <p:cNvPr id="18" name="Shape 16"/>
          <p:cNvSpPr/>
          <p:nvPr/>
        </p:nvSpPr>
        <p:spPr>
          <a:xfrm>
            <a:off x="970717" y="6733818"/>
            <a:ext cx="6077545" cy="601861"/>
          </a:xfrm>
          <a:prstGeom prst="roundRect">
            <a:avLst>
              <a:gd name="adj" fmla="val 4839"/>
            </a:avLst>
          </a:prstGeom>
          <a:solidFill>
            <a:srgbClr val="1F403F"/>
          </a:solidFill>
          <a:ln/>
        </p:spPr>
        <p:txBody>
          <a:bodyPr/>
          <a:lstStyle/>
          <a:p>
            <a:endParaRPr lang="en-IN"/>
          </a:p>
        </p:txBody>
      </p:sp>
      <p:sp>
        <p:nvSpPr>
          <p:cNvPr id="19" name="Shape 17"/>
          <p:cNvSpPr/>
          <p:nvPr/>
        </p:nvSpPr>
        <p:spPr>
          <a:xfrm>
            <a:off x="961073" y="6733818"/>
            <a:ext cx="6096833" cy="601861"/>
          </a:xfrm>
          <a:prstGeom prst="roundRect">
            <a:avLst>
              <a:gd name="adj" fmla="val 4839"/>
            </a:avLst>
          </a:prstGeom>
          <a:solidFill>
            <a:srgbClr val="1F403F"/>
          </a:solidFill>
          <a:ln/>
        </p:spPr>
        <p:txBody>
          <a:bodyPr/>
          <a:lstStyle/>
          <a:p>
            <a:endParaRPr lang="en-IN"/>
          </a:p>
        </p:txBody>
      </p:sp>
      <p:sp>
        <p:nvSpPr>
          <p:cNvPr id="20" name="Text 18"/>
          <p:cNvSpPr/>
          <p:nvPr/>
        </p:nvSpPr>
        <p:spPr>
          <a:xfrm>
            <a:off x="1155144" y="6879431"/>
            <a:ext cx="5708690" cy="310634"/>
          </a:xfrm>
          <a:prstGeom prst="rect">
            <a:avLst/>
          </a:prstGeom>
          <a:noFill/>
          <a:ln/>
        </p:spPr>
        <p:txBody>
          <a:bodyPr wrap="none" lIns="0" tIns="0" rIns="0" bIns="0" rtlCol="0" anchor="t"/>
          <a:lstStyle/>
          <a:p>
            <a:pPr marL="0" indent="0" algn="l">
              <a:lnSpc>
                <a:spcPts val="2400"/>
              </a:lnSpc>
              <a:buNone/>
            </a:pPr>
            <a:r>
              <a:rPr lang="en-US" sz="1500" dirty="0">
                <a:solidFill>
                  <a:srgbClr val="F9EEE7"/>
                </a:solidFill>
                <a:highlight>
                  <a:srgbClr val="1F403F"/>
                </a:highlight>
                <a:latin typeface="Consolas" pitchFamily="34" charset="0"/>
                <a:ea typeface="Consolas" pitchFamily="34" charset="-122"/>
                <a:cs typeface="Consolas" pitchFamily="34" charset="-120"/>
              </a:rPr>
              <a:t>python app.py</a:t>
            </a:r>
            <a:endParaRPr lang="en-US" sz="1500" dirty="0"/>
          </a:p>
        </p:txBody>
      </p:sp>
      <p:sp>
        <p:nvSpPr>
          <p:cNvPr id="21" name="Shape 19"/>
          <p:cNvSpPr/>
          <p:nvPr/>
        </p:nvSpPr>
        <p:spPr>
          <a:xfrm>
            <a:off x="7387947" y="5123498"/>
            <a:ext cx="6465808" cy="194072"/>
          </a:xfrm>
          <a:prstGeom prst="roundRect">
            <a:avLst>
              <a:gd name="adj" fmla="val 15008"/>
            </a:avLst>
          </a:prstGeom>
          <a:solidFill>
            <a:srgbClr val="315251"/>
          </a:solidFill>
          <a:ln/>
        </p:spPr>
        <p:txBody>
          <a:bodyPr/>
          <a:lstStyle/>
          <a:p>
            <a:endParaRPr lang="en-IN"/>
          </a:p>
        </p:txBody>
      </p:sp>
      <p:sp>
        <p:nvSpPr>
          <p:cNvPr id="22" name="Text 20"/>
          <p:cNvSpPr/>
          <p:nvPr/>
        </p:nvSpPr>
        <p:spPr>
          <a:xfrm>
            <a:off x="7582019" y="5511641"/>
            <a:ext cx="2284333" cy="285512"/>
          </a:xfrm>
          <a:prstGeom prst="rect">
            <a:avLst/>
          </a:prstGeom>
          <a:noFill/>
          <a:ln/>
        </p:spPr>
        <p:txBody>
          <a:bodyPr wrap="none" lIns="0" tIns="0" rIns="0" bIns="0" rtlCol="0" anchor="t"/>
          <a:lstStyle/>
          <a:p>
            <a:pPr marL="0" indent="0" algn="l">
              <a:lnSpc>
                <a:spcPts val="2200"/>
              </a:lnSpc>
              <a:buNone/>
            </a:pPr>
            <a:r>
              <a:rPr lang="en-US" sz="1750" dirty="0">
                <a:solidFill>
                  <a:srgbClr val="F9EEE7"/>
                </a:solidFill>
                <a:latin typeface="Quattrocento" pitchFamily="34" charset="0"/>
                <a:ea typeface="Quattrocento" pitchFamily="34" charset="-122"/>
                <a:cs typeface="Quattrocento" pitchFamily="34" charset="-120"/>
              </a:rPr>
              <a:t>Access the Web App</a:t>
            </a:r>
            <a:endParaRPr lang="en-US" sz="1750" dirty="0"/>
          </a:p>
        </p:txBody>
      </p:sp>
      <p:sp>
        <p:nvSpPr>
          <p:cNvPr id="23" name="Text 21"/>
          <p:cNvSpPr/>
          <p:nvPr/>
        </p:nvSpPr>
        <p:spPr>
          <a:xfrm>
            <a:off x="7582019" y="5913596"/>
            <a:ext cx="6077664" cy="621268"/>
          </a:xfrm>
          <a:prstGeom prst="rect">
            <a:avLst/>
          </a:prstGeom>
          <a:noFill/>
          <a:ln/>
        </p:spPr>
        <p:txBody>
          <a:bodyPr wrap="square" lIns="0" tIns="0" rIns="0" bIns="0" rtlCol="0" anchor="t"/>
          <a:lstStyle/>
          <a:p>
            <a:pPr marL="0" indent="0" algn="l">
              <a:lnSpc>
                <a:spcPts val="2400"/>
              </a:lnSpc>
              <a:buNone/>
            </a:pPr>
            <a:r>
              <a:rPr lang="en-US" sz="1500" dirty="0">
                <a:solidFill>
                  <a:srgbClr val="F9EEE7"/>
                </a:solidFill>
                <a:latin typeface="Quattrocento" pitchFamily="34" charset="0"/>
                <a:ea typeface="Quattrocento" pitchFamily="34" charset="-122"/>
                <a:cs typeface="Quattrocento" pitchFamily="34" charset="-120"/>
              </a:rPr>
              <a:t>Open your web browser and navigate to the specified local address to start using the Tweet Intelligence Engine.</a:t>
            </a:r>
            <a:endParaRPr lang="en-US" sz="1500" dirty="0"/>
          </a:p>
        </p:txBody>
      </p:sp>
      <p:sp>
        <p:nvSpPr>
          <p:cNvPr id="24" name="Shape 22"/>
          <p:cNvSpPr/>
          <p:nvPr/>
        </p:nvSpPr>
        <p:spPr>
          <a:xfrm>
            <a:off x="7582019" y="6753225"/>
            <a:ext cx="6077664" cy="601861"/>
          </a:xfrm>
          <a:prstGeom prst="roundRect">
            <a:avLst>
              <a:gd name="adj" fmla="val 4839"/>
            </a:avLst>
          </a:prstGeom>
          <a:solidFill>
            <a:srgbClr val="1F403F"/>
          </a:solidFill>
          <a:ln/>
        </p:spPr>
        <p:txBody>
          <a:bodyPr/>
          <a:lstStyle/>
          <a:p>
            <a:endParaRPr lang="en-IN"/>
          </a:p>
        </p:txBody>
      </p:sp>
      <p:sp>
        <p:nvSpPr>
          <p:cNvPr id="25" name="Shape 23"/>
          <p:cNvSpPr/>
          <p:nvPr/>
        </p:nvSpPr>
        <p:spPr>
          <a:xfrm>
            <a:off x="7572375" y="6753225"/>
            <a:ext cx="6096953" cy="601861"/>
          </a:xfrm>
          <a:prstGeom prst="roundRect">
            <a:avLst>
              <a:gd name="adj" fmla="val 4839"/>
            </a:avLst>
          </a:prstGeom>
          <a:solidFill>
            <a:srgbClr val="1F403F"/>
          </a:solidFill>
          <a:ln/>
        </p:spPr>
        <p:txBody>
          <a:bodyPr/>
          <a:lstStyle/>
          <a:p>
            <a:endParaRPr lang="en-IN"/>
          </a:p>
        </p:txBody>
      </p:sp>
      <p:sp>
        <p:nvSpPr>
          <p:cNvPr id="26" name="Text 24"/>
          <p:cNvSpPr/>
          <p:nvPr/>
        </p:nvSpPr>
        <p:spPr>
          <a:xfrm>
            <a:off x="7766447" y="6898838"/>
            <a:ext cx="5708809" cy="310634"/>
          </a:xfrm>
          <a:prstGeom prst="rect">
            <a:avLst/>
          </a:prstGeom>
          <a:noFill/>
          <a:ln/>
        </p:spPr>
        <p:txBody>
          <a:bodyPr wrap="none" lIns="0" tIns="0" rIns="0" bIns="0" rtlCol="0" anchor="t"/>
          <a:lstStyle/>
          <a:p>
            <a:pPr marL="0" indent="0" algn="l">
              <a:lnSpc>
                <a:spcPts val="2400"/>
              </a:lnSpc>
              <a:buNone/>
            </a:pPr>
            <a:r>
              <a:rPr lang="en-US" sz="1500" dirty="0">
                <a:solidFill>
                  <a:srgbClr val="F9EEE7"/>
                </a:solidFill>
                <a:highlight>
                  <a:srgbClr val="1F403F"/>
                </a:highlight>
                <a:latin typeface="Consolas" pitchFamily="34" charset="0"/>
                <a:ea typeface="Consolas" pitchFamily="34" charset="-122"/>
                <a:cs typeface="Consolas" pitchFamily="34" charset="-120"/>
              </a:rPr>
              <a:t>http://localhost:10000</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67639" y="1298138"/>
            <a:ext cx="6695123" cy="615910"/>
          </a:xfrm>
          <a:prstGeom prst="rect">
            <a:avLst/>
          </a:prstGeom>
          <a:noFill/>
          <a:ln/>
        </p:spPr>
        <p:txBody>
          <a:bodyPr wrap="none" lIns="0" tIns="0" rIns="0" bIns="0" rtlCol="0" anchor="t"/>
          <a:lstStyle/>
          <a:p>
            <a:pPr marL="0" indent="0" algn="ctr">
              <a:lnSpc>
                <a:spcPts val="4850"/>
              </a:lnSpc>
              <a:buNone/>
            </a:pPr>
            <a:r>
              <a:rPr lang="en-US" sz="3850" dirty="0">
                <a:solidFill>
                  <a:srgbClr val="FFD9BE"/>
                </a:solidFill>
                <a:latin typeface="Quattrocento" pitchFamily="34" charset="0"/>
                <a:ea typeface="Quattrocento" pitchFamily="34" charset="-122"/>
                <a:cs typeface="Quattrocento" pitchFamily="34" charset="-120"/>
              </a:rPr>
              <a:t>Model Performance Summary</a:t>
            </a:r>
            <a:endParaRPr lang="en-US" sz="3850" dirty="0"/>
          </a:p>
        </p:txBody>
      </p:sp>
      <p:sp>
        <p:nvSpPr>
          <p:cNvPr id="3" name="Shape 1"/>
          <p:cNvSpPr/>
          <p:nvPr/>
        </p:nvSpPr>
        <p:spPr>
          <a:xfrm>
            <a:off x="837724" y="2332911"/>
            <a:ext cx="12954952" cy="3692843"/>
          </a:xfrm>
          <a:prstGeom prst="roundRect">
            <a:avLst>
              <a:gd name="adj" fmla="val 851"/>
            </a:avLst>
          </a:prstGeom>
          <a:noFill/>
          <a:ln w="7620">
            <a:solidFill>
              <a:srgbClr val="FFFFFF">
                <a:alpha val="24000"/>
              </a:srgbClr>
            </a:solidFill>
            <a:prstDash val="solid"/>
          </a:ln>
        </p:spPr>
        <p:txBody>
          <a:bodyPr/>
          <a:lstStyle/>
          <a:p>
            <a:endParaRPr lang="en-IN"/>
          </a:p>
        </p:txBody>
      </p:sp>
      <p:sp>
        <p:nvSpPr>
          <p:cNvPr id="4" name="Shape 2"/>
          <p:cNvSpPr/>
          <p:nvPr/>
        </p:nvSpPr>
        <p:spPr>
          <a:xfrm>
            <a:off x="845344" y="2340531"/>
            <a:ext cx="12939713" cy="601504"/>
          </a:xfrm>
          <a:prstGeom prst="rect">
            <a:avLst/>
          </a:prstGeom>
          <a:solidFill>
            <a:srgbClr val="FFFFFF">
              <a:alpha val="4000"/>
            </a:srgbClr>
          </a:solidFill>
          <a:ln/>
        </p:spPr>
        <p:txBody>
          <a:bodyPr/>
          <a:lstStyle/>
          <a:p>
            <a:endParaRPr lang="en-IN"/>
          </a:p>
        </p:txBody>
      </p:sp>
      <p:sp>
        <p:nvSpPr>
          <p:cNvPr id="5" name="Text 3"/>
          <p:cNvSpPr/>
          <p:nvPr/>
        </p:nvSpPr>
        <p:spPr>
          <a:xfrm>
            <a:off x="1054775" y="2473762"/>
            <a:ext cx="4753213" cy="335042"/>
          </a:xfrm>
          <a:prstGeom prst="rect">
            <a:avLst/>
          </a:prstGeom>
          <a:noFill/>
          <a:ln/>
        </p:spPr>
        <p:txBody>
          <a:bodyPr wrap="none" lIns="0" tIns="0" rIns="0" bIns="0" rtlCol="0" anchor="t"/>
          <a:lstStyle/>
          <a:p>
            <a:pPr marL="0" indent="0" algn="l">
              <a:lnSpc>
                <a:spcPts val="2600"/>
              </a:lnSpc>
              <a:buNone/>
            </a:pPr>
            <a:r>
              <a:rPr lang="en-US" sz="1600" b="1" dirty="0">
                <a:solidFill>
                  <a:srgbClr val="F9EEE7"/>
                </a:solidFill>
                <a:latin typeface="Quattrocento" pitchFamily="34" charset="0"/>
                <a:ea typeface="Quattrocento" pitchFamily="34" charset="-122"/>
                <a:cs typeface="Quattrocento" pitchFamily="34" charset="-120"/>
              </a:rPr>
              <a:t>Model</a:t>
            </a:r>
            <a:endParaRPr lang="en-US" sz="1600" dirty="0"/>
          </a:p>
        </p:txBody>
      </p:sp>
      <p:sp>
        <p:nvSpPr>
          <p:cNvPr id="6" name="Text 4"/>
          <p:cNvSpPr/>
          <p:nvPr/>
        </p:nvSpPr>
        <p:spPr>
          <a:xfrm>
            <a:off x="6234470" y="2473762"/>
            <a:ext cx="3455432" cy="335042"/>
          </a:xfrm>
          <a:prstGeom prst="rect">
            <a:avLst/>
          </a:prstGeom>
          <a:noFill/>
          <a:ln/>
        </p:spPr>
        <p:txBody>
          <a:bodyPr wrap="none" lIns="0" tIns="0" rIns="0" bIns="0" rtlCol="0" anchor="t"/>
          <a:lstStyle/>
          <a:p>
            <a:pPr marL="0" indent="0" algn="l">
              <a:lnSpc>
                <a:spcPts val="2600"/>
              </a:lnSpc>
              <a:buNone/>
            </a:pPr>
            <a:r>
              <a:rPr lang="en-US" sz="1600" b="1" dirty="0">
                <a:solidFill>
                  <a:srgbClr val="F9EEE7"/>
                </a:solidFill>
                <a:latin typeface="Quattrocento" pitchFamily="34" charset="0"/>
                <a:ea typeface="Quattrocento" pitchFamily="34" charset="-122"/>
                <a:cs typeface="Quattrocento" pitchFamily="34" charset="-120"/>
              </a:rPr>
              <a:t>RMSE</a:t>
            </a:r>
            <a:endParaRPr lang="en-US" sz="1600" dirty="0"/>
          </a:p>
        </p:txBody>
      </p:sp>
      <p:sp>
        <p:nvSpPr>
          <p:cNvPr id="7" name="Text 5"/>
          <p:cNvSpPr/>
          <p:nvPr/>
        </p:nvSpPr>
        <p:spPr>
          <a:xfrm>
            <a:off x="10116383" y="2473762"/>
            <a:ext cx="3459242" cy="335042"/>
          </a:xfrm>
          <a:prstGeom prst="rect">
            <a:avLst/>
          </a:prstGeom>
          <a:noFill/>
          <a:ln/>
        </p:spPr>
        <p:txBody>
          <a:bodyPr wrap="none" lIns="0" tIns="0" rIns="0" bIns="0" rtlCol="0" anchor="t"/>
          <a:lstStyle/>
          <a:p>
            <a:pPr marL="0" indent="0" algn="l">
              <a:lnSpc>
                <a:spcPts val="2600"/>
              </a:lnSpc>
              <a:buNone/>
            </a:pPr>
            <a:r>
              <a:rPr lang="en-US" sz="1600" b="1" dirty="0">
                <a:solidFill>
                  <a:srgbClr val="F9EEE7"/>
                </a:solidFill>
                <a:latin typeface="Quattrocento" pitchFamily="34" charset="0"/>
                <a:ea typeface="Quattrocento" pitchFamily="34" charset="-122"/>
                <a:cs typeface="Quattrocento" pitchFamily="34" charset="-120"/>
              </a:rPr>
              <a:t>Notes</a:t>
            </a:r>
            <a:endParaRPr lang="en-US" sz="1600" dirty="0"/>
          </a:p>
        </p:txBody>
      </p:sp>
      <p:sp>
        <p:nvSpPr>
          <p:cNvPr id="8" name="Shape 6"/>
          <p:cNvSpPr/>
          <p:nvPr/>
        </p:nvSpPr>
        <p:spPr>
          <a:xfrm>
            <a:off x="845344" y="2942034"/>
            <a:ext cx="12939713" cy="601504"/>
          </a:xfrm>
          <a:prstGeom prst="rect">
            <a:avLst/>
          </a:prstGeom>
          <a:solidFill>
            <a:srgbClr val="000000">
              <a:alpha val="4000"/>
            </a:srgbClr>
          </a:solidFill>
          <a:ln/>
        </p:spPr>
        <p:txBody>
          <a:bodyPr/>
          <a:lstStyle/>
          <a:p>
            <a:endParaRPr lang="en-IN"/>
          </a:p>
        </p:txBody>
      </p:sp>
      <p:sp>
        <p:nvSpPr>
          <p:cNvPr id="9" name="Text 7"/>
          <p:cNvSpPr/>
          <p:nvPr/>
        </p:nvSpPr>
        <p:spPr>
          <a:xfrm>
            <a:off x="1054775" y="3075265"/>
            <a:ext cx="4753213" cy="335042"/>
          </a:xfrm>
          <a:prstGeom prst="rect">
            <a:avLst/>
          </a:prstGeom>
          <a:noFill/>
          <a:ln/>
        </p:spPr>
        <p:txBody>
          <a:bodyPr wrap="non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Random Forest</a:t>
            </a:r>
            <a:endParaRPr lang="en-US" sz="1600" dirty="0"/>
          </a:p>
        </p:txBody>
      </p:sp>
      <p:sp>
        <p:nvSpPr>
          <p:cNvPr id="10" name="Text 8"/>
          <p:cNvSpPr/>
          <p:nvPr/>
        </p:nvSpPr>
        <p:spPr>
          <a:xfrm>
            <a:off x="6234470" y="3075265"/>
            <a:ext cx="3455432" cy="335042"/>
          </a:xfrm>
          <a:prstGeom prst="rect">
            <a:avLst/>
          </a:prstGeom>
          <a:noFill/>
          <a:ln/>
        </p:spPr>
        <p:txBody>
          <a:bodyPr wrap="non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~4403</a:t>
            </a:r>
            <a:endParaRPr lang="en-US" sz="1600" dirty="0"/>
          </a:p>
        </p:txBody>
      </p:sp>
      <p:sp>
        <p:nvSpPr>
          <p:cNvPr id="11" name="Text 9"/>
          <p:cNvSpPr/>
          <p:nvPr/>
        </p:nvSpPr>
        <p:spPr>
          <a:xfrm>
            <a:off x="10116383" y="3075265"/>
            <a:ext cx="3459242" cy="335042"/>
          </a:xfrm>
          <a:prstGeom prst="rect">
            <a:avLst/>
          </a:prstGeom>
          <a:noFill/>
          <a:ln/>
        </p:spPr>
        <p:txBody>
          <a:bodyPr wrap="non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Initial baseline</a:t>
            </a:r>
            <a:endParaRPr lang="en-US" sz="1600" dirty="0"/>
          </a:p>
        </p:txBody>
      </p:sp>
      <p:sp>
        <p:nvSpPr>
          <p:cNvPr id="12" name="Shape 10"/>
          <p:cNvSpPr/>
          <p:nvPr/>
        </p:nvSpPr>
        <p:spPr>
          <a:xfrm>
            <a:off x="845344" y="3543538"/>
            <a:ext cx="12939713" cy="601504"/>
          </a:xfrm>
          <a:prstGeom prst="rect">
            <a:avLst/>
          </a:prstGeom>
          <a:solidFill>
            <a:srgbClr val="FFFFFF">
              <a:alpha val="4000"/>
            </a:srgbClr>
          </a:solidFill>
          <a:ln/>
        </p:spPr>
        <p:txBody>
          <a:bodyPr/>
          <a:lstStyle/>
          <a:p>
            <a:endParaRPr lang="en-IN"/>
          </a:p>
        </p:txBody>
      </p:sp>
      <p:sp>
        <p:nvSpPr>
          <p:cNvPr id="13" name="Text 11"/>
          <p:cNvSpPr/>
          <p:nvPr/>
        </p:nvSpPr>
        <p:spPr>
          <a:xfrm>
            <a:off x="1054775" y="3676769"/>
            <a:ext cx="4753213" cy="335042"/>
          </a:xfrm>
          <a:prstGeom prst="rect">
            <a:avLst/>
          </a:prstGeom>
          <a:noFill/>
          <a:ln/>
        </p:spPr>
        <p:txBody>
          <a:bodyPr wrap="non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Linear Regression</a:t>
            </a:r>
            <a:endParaRPr lang="en-US" sz="1600" dirty="0"/>
          </a:p>
        </p:txBody>
      </p:sp>
      <p:sp>
        <p:nvSpPr>
          <p:cNvPr id="14" name="Text 12"/>
          <p:cNvSpPr/>
          <p:nvPr/>
        </p:nvSpPr>
        <p:spPr>
          <a:xfrm>
            <a:off x="6234470" y="3676769"/>
            <a:ext cx="3455432" cy="335042"/>
          </a:xfrm>
          <a:prstGeom prst="rect">
            <a:avLst/>
          </a:prstGeom>
          <a:noFill/>
          <a:ln/>
        </p:spPr>
        <p:txBody>
          <a:bodyPr wrap="non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~3207</a:t>
            </a:r>
            <a:endParaRPr lang="en-US" sz="1600" dirty="0"/>
          </a:p>
        </p:txBody>
      </p:sp>
      <p:sp>
        <p:nvSpPr>
          <p:cNvPr id="15" name="Text 13"/>
          <p:cNvSpPr/>
          <p:nvPr/>
        </p:nvSpPr>
        <p:spPr>
          <a:xfrm>
            <a:off x="10116383" y="3676769"/>
            <a:ext cx="3459242" cy="335042"/>
          </a:xfrm>
          <a:prstGeom prst="rect">
            <a:avLst/>
          </a:prstGeom>
          <a:noFill/>
          <a:ln/>
        </p:spPr>
        <p:txBody>
          <a:bodyPr wrap="non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Improved performance</a:t>
            </a:r>
            <a:endParaRPr lang="en-US" sz="1600" dirty="0"/>
          </a:p>
        </p:txBody>
      </p:sp>
      <p:sp>
        <p:nvSpPr>
          <p:cNvPr id="16" name="Shape 14"/>
          <p:cNvSpPr/>
          <p:nvPr/>
        </p:nvSpPr>
        <p:spPr>
          <a:xfrm>
            <a:off x="845344" y="4145042"/>
            <a:ext cx="12939713" cy="936546"/>
          </a:xfrm>
          <a:prstGeom prst="rect">
            <a:avLst/>
          </a:prstGeom>
          <a:solidFill>
            <a:srgbClr val="000000">
              <a:alpha val="4000"/>
            </a:srgbClr>
          </a:solidFill>
          <a:ln/>
        </p:spPr>
        <p:txBody>
          <a:bodyPr/>
          <a:lstStyle/>
          <a:p>
            <a:endParaRPr lang="en-IN"/>
          </a:p>
        </p:txBody>
      </p:sp>
      <p:sp>
        <p:nvSpPr>
          <p:cNvPr id="17" name="Text 15"/>
          <p:cNvSpPr/>
          <p:nvPr/>
        </p:nvSpPr>
        <p:spPr>
          <a:xfrm>
            <a:off x="1054775" y="4278273"/>
            <a:ext cx="4753213" cy="335042"/>
          </a:xfrm>
          <a:prstGeom prst="rect">
            <a:avLst/>
          </a:prstGeom>
          <a:noFill/>
          <a:ln/>
        </p:spPr>
        <p:txBody>
          <a:bodyPr wrap="non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XGBoost (tuned)</a:t>
            </a:r>
            <a:endParaRPr lang="en-US" sz="1600" dirty="0"/>
          </a:p>
        </p:txBody>
      </p:sp>
      <p:sp>
        <p:nvSpPr>
          <p:cNvPr id="18" name="Text 16"/>
          <p:cNvSpPr/>
          <p:nvPr/>
        </p:nvSpPr>
        <p:spPr>
          <a:xfrm>
            <a:off x="6234470" y="4278273"/>
            <a:ext cx="3455432" cy="335042"/>
          </a:xfrm>
          <a:prstGeom prst="rect">
            <a:avLst/>
          </a:prstGeom>
          <a:noFill/>
          <a:ln/>
        </p:spPr>
        <p:txBody>
          <a:bodyPr wrap="non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~3207</a:t>
            </a:r>
            <a:endParaRPr lang="en-US" sz="1600" dirty="0"/>
          </a:p>
        </p:txBody>
      </p:sp>
      <p:sp>
        <p:nvSpPr>
          <p:cNvPr id="19" name="Text 17"/>
          <p:cNvSpPr/>
          <p:nvPr/>
        </p:nvSpPr>
        <p:spPr>
          <a:xfrm>
            <a:off x="10116383" y="4278273"/>
            <a:ext cx="3459242" cy="670084"/>
          </a:xfrm>
          <a:prstGeom prst="rect">
            <a:avLst/>
          </a:prstGeom>
          <a:noFill/>
          <a:ln/>
        </p:spPr>
        <p:txBody>
          <a:bodyPr wrap="squar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Best parameters achieved similar to Linear Regression</a:t>
            </a:r>
            <a:endParaRPr lang="en-US" sz="1600" dirty="0"/>
          </a:p>
        </p:txBody>
      </p:sp>
      <p:sp>
        <p:nvSpPr>
          <p:cNvPr id="20" name="Shape 18"/>
          <p:cNvSpPr/>
          <p:nvPr/>
        </p:nvSpPr>
        <p:spPr>
          <a:xfrm>
            <a:off x="845344" y="5081588"/>
            <a:ext cx="12939713" cy="936546"/>
          </a:xfrm>
          <a:prstGeom prst="rect">
            <a:avLst/>
          </a:prstGeom>
          <a:solidFill>
            <a:srgbClr val="FFFFFF">
              <a:alpha val="4000"/>
            </a:srgbClr>
          </a:solidFill>
          <a:ln/>
        </p:spPr>
        <p:txBody>
          <a:bodyPr/>
          <a:lstStyle/>
          <a:p>
            <a:endParaRPr lang="en-IN"/>
          </a:p>
        </p:txBody>
      </p:sp>
      <p:sp>
        <p:nvSpPr>
          <p:cNvPr id="21" name="Text 19"/>
          <p:cNvSpPr/>
          <p:nvPr/>
        </p:nvSpPr>
        <p:spPr>
          <a:xfrm>
            <a:off x="1054775" y="5214818"/>
            <a:ext cx="4753213" cy="335042"/>
          </a:xfrm>
          <a:prstGeom prst="rect">
            <a:avLst/>
          </a:prstGeom>
          <a:noFill/>
          <a:ln/>
        </p:spPr>
        <p:txBody>
          <a:bodyPr wrap="none" lIns="0" tIns="0" rIns="0" bIns="0" rtlCol="0" anchor="t"/>
          <a:lstStyle/>
          <a:p>
            <a:pPr marL="0" indent="0" algn="l">
              <a:lnSpc>
                <a:spcPts val="2600"/>
              </a:lnSpc>
              <a:buNone/>
            </a:pPr>
            <a:r>
              <a:rPr lang="en-US" sz="1600" b="1" dirty="0">
                <a:solidFill>
                  <a:srgbClr val="F9EEE7"/>
                </a:solidFill>
                <a:latin typeface="Quattrocento" pitchFamily="34" charset="0"/>
                <a:ea typeface="Quattrocento" pitchFamily="34" charset="-122"/>
                <a:cs typeface="Quattrocento" pitchFamily="34" charset="-120"/>
              </a:rPr>
              <a:t>Stacking (final)</a:t>
            </a:r>
            <a:endParaRPr lang="en-US" sz="1600" dirty="0"/>
          </a:p>
        </p:txBody>
      </p:sp>
      <p:sp>
        <p:nvSpPr>
          <p:cNvPr id="22" name="Text 20"/>
          <p:cNvSpPr/>
          <p:nvPr/>
        </p:nvSpPr>
        <p:spPr>
          <a:xfrm>
            <a:off x="6234470" y="5214818"/>
            <a:ext cx="3455432" cy="335042"/>
          </a:xfrm>
          <a:prstGeom prst="rect">
            <a:avLst/>
          </a:prstGeom>
          <a:noFill/>
          <a:ln/>
        </p:spPr>
        <p:txBody>
          <a:bodyPr wrap="none" lIns="0" tIns="0" rIns="0" bIns="0" rtlCol="0" anchor="t"/>
          <a:lstStyle/>
          <a:p>
            <a:pPr marL="0" indent="0" algn="l">
              <a:lnSpc>
                <a:spcPts val="2600"/>
              </a:lnSpc>
              <a:buNone/>
            </a:pPr>
            <a:r>
              <a:rPr lang="en-US" sz="1600" b="1" dirty="0">
                <a:solidFill>
                  <a:srgbClr val="F9EEE7"/>
                </a:solidFill>
                <a:latin typeface="Quattrocento" pitchFamily="34" charset="0"/>
                <a:ea typeface="Quattrocento" pitchFamily="34" charset="-122"/>
                <a:cs typeface="Quattrocento" pitchFamily="34" charset="-120"/>
              </a:rPr>
              <a:t>~3064</a:t>
            </a:r>
            <a:endParaRPr lang="en-US" sz="1600" dirty="0"/>
          </a:p>
        </p:txBody>
      </p:sp>
      <p:sp>
        <p:nvSpPr>
          <p:cNvPr id="23" name="Text 21"/>
          <p:cNvSpPr/>
          <p:nvPr/>
        </p:nvSpPr>
        <p:spPr>
          <a:xfrm>
            <a:off x="10116383" y="5214818"/>
            <a:ext cx="3459242" cy="670084"/>
          </a:xfrm>
          <a:prstGeom prst="rect">
            <a:avLst/>
          </a:prstGeom>
          <a:noFill/>
          <a:ln/>
        </p:spPr>
        <p:txBody>
          <a:bodyPr wrap="square" lIns="0" tIns="0" rIns="0" bIns="0" rtlCol="0" anchor="t"/>
          <a:lstStyle/>
          <a:p>
            <a:pPr marL="0" indent="0" algn="l">
              <a:lnSpc>
                <a:spcPts val="2600"/>
              </a:lnSpc>
              <a:buNone/>
            </a:pPr>
            <a:r>
              <a:rPr lang="en-US" sz="1600" b="1" dirty="0">
                <a:solidFill>
                  <a:srgbClr val="F9EEE7"/>
                </a:solidFill>
                <a:latin typeface="Quattrocento" pitchFamily="34" charset="0"/>
                <a:ea typeface="Quattrocento" pitchFamily="34" charset="-122"/>
                <a:cs typeface="Quattrocento" pitchFamily="34" charset="-120"/>
              </a:rPr>
              <a:t>Lowest RMSE, demonstrating ensemble power</a:t>
            </a:r>
            <a:endParaRPr lang="en-US" sz="1600" dirty="0"/>
          </a:p>
        </p:txBody>
      </p:sp>
      <p:sp>
        <p:nvSpPr>
          <p:cNvPr id="24" name="Text 22"/>
          <p:cNvSpPr/>
          <p:nvPr/>
        </p:nvSpPr>
        <p:spPr>
          <a:xfrm>
            <a:off x="837724" y="6261378"/>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The Stacking ensemble model achieved the lowest Root Mean Squared Error (RMSE), indicating superior prediction accuracy compared to individual models.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024551" y="1330285"/>
            <a:ext cx="6581299" cy="615910"/>
          </a:xfrm>
          <a:prstGeom prst="rect">
            <a:avLst/>
          </a:prstGeom>
          <a:noFill/>
          <a:ln/>
        </p:spPr>
        <p:txBody>
          <a:bodyPr wrap="none" lIns="0" tIns="0" rIns="0" bIns="0" rtlCol="0" anchor="t"/>
          <a:lstStyle/>
          <a:p>
            <a:pPr marL="0" indent="0" algn="ctr">
              <a:lnSpc>
                <a:spcPts val="4850"/>
              </a:lnSpc>
              <a:buNone/>
            </a:pPr>
            <a:r>
              <a:rPr lang="en-US" sz="3850" dirty="0">
                <a:solidFill>
                  <a:srgbClr val="FFD9BE"/>
                </a:solidFill>
                <a:latin typeface="Quattrocento" pitchFamily="34" charset="0"/>
                <a:ea typeface="Quattrocento" pitchFamily="34" charset="-122"/>
                <a:cs typeface="Quattrocento" pitchFamily="34" charset="-120"/>
              </a:rPr>
              <a:t>Credits &amp; Acknowledgements</a:t>
            </a:r>
            <a:endParaRPr lang="en-US" sz="3850" dirty="0"/>
          </a:p>
        </p:txBody>
      </p:sp>
      <p:sp>
        <p:nvSpPr>
          <p:cNvPr id="3" name="Text 1"/>
          <p:cNvSpPr/>
          <p:nvPr/>
        </p:nvSpPr>
        <p:spPr>
          <a:xfrm>
            <a:off x="2584013" y="2951917"/>
            <a:ext cx="2464118" cy="308015"/>
          </a:xfrm>
          <a:prstGeom prst="rect">
            <a:avLst/>
          </a:prstGeom>
          <a:noFill/>
          <a:ln/>
        </p:spPr>
        <p:txBody>
          <a:bodyPr wrap="none" lIns="0" tIns="0" rIns="0" bIns="0" rtlCol="0" anchor="t"/>
          <a:lstStyle/>
          <a:p>
            <a:pPr marL="0" indent="0" algn="r">
              <a:lnSpc>
                <a:spcPts val="2400"/>
              </a:lnSpc>
              <a:buNone/>
            </a:pPr>
            <a:r>
              <a:rPr lang="en-US" sz="1900" dirty="0">
                <a:solidFill>
                  <a:srgbClr val="F9EEE7"/>
                </a:solidFill>
                <a:latin typeface="Quattrocento" pitchFamily="34" charset="0"/>
                <a:ea typeface="Quattrocento" pitchFamily="34" charset="-122"/>
                <a:cs typeface="Quattrocento" pitchFamily="34" charset="-120"/>
              </a:rPr>
              <a:t>Tech Foundations</a:t>
            </a:r>
            <a:endParaRPr lang="en-US" sz="1900" dirty="0"/>
          </a:p>
        </p:txBody>
      </p:sp>
      <p:sp>
        <p:nvSpPr>
          <p:cNvPr id="4" name="Text 2"/>
          <p:cNvSpPr/>
          <p:nvPr/>
        </p:nvSpPr>
        <p:spPr>
          <a:xfrm>
            <a:off x="837724" y="3385542"/>
            <a:ext cx="4210407" cy="670084"/>
          </a:xfrm>
          <a:prstGeom prst="rect">
            <a:avLst/>
          </a:prstGeom>
          <a:noFill/>
          <a:ln/>
        </p:spPr>
        <p:txBody>
          <a:bodyPr wrap="square" lIns="0" tIns="0" rIns="0" bIns="0" rtlCol="0" anchor="t"/>
          <a:lstStyle/>
          <a:p>
            <a:pPr marL="0" indent="0" algn="r">
              <a:lnSpc>
                <a:spcPts val="2600"/>
              </a:lnSpc>
              <a:buNone/>
            </a:pPr>
            <a:r>
              <a:rPr lang="en-US" sz="1600" dirty="0">
                <a:solidFill>
                  <a:srgbClr val="F9EEE7"/>
                </a:solidFill>
                <a:latin typeface="Quattrocento" pitchFamily="34" charset="0"/>
                <a:ea typeface="Quattrocento" pitchFamily="34" charset="-122"/>
                <a:cs typeface="Quattrocento" pitchFamily="34" charset="-120"/>
              </a:rPr>
              <a:t>Built using </a:t>
            </a:r>
            <a:r>
              <a:rPr lang="en-US" sz="1600" u="sng" dirty="0">
                <a:solidFill>
                  <a:srgbClr val="EF9C82"/>
                </a:solidFill>
                <a:latin typeface="Quattrocento" pitchFamily="34" charset="0"/>
                <a:ea typeface="Quattrocento" pitchFamily="34" charset="-122"/>
                <a:cs typeface="Quattrocento" pitchFamily="34" charset="-120"/>
                <a:hlinkClick r:id="rId3">
                  <a:extLst>
                    <a:ext uri="{A12FA001-AC4F-418D-AE19-62706E023703}">
                      <ahyp:hlinkClr xmlns:ahyp="http://schemas.microsoft.com/office/drawing/2018/hyperlinkcolor" val="tx"/>
                    </a:ext>
                  </a:extLst>
                </a:hlinkClick>
              </a:rPr>
              <a:t>Scikit-learn</a:t>
            </a:r>
            <a:r>
              <a:rPr lang="en-US" sz="1600" dirty="0">
                <a:solidFill>
                  <a:srgbClr val="F9EEE7"/>
                </a:solidFill>
                <a:latin typeface="Quattrocento" pitchFamily="34" charset="0"/>
                <a:ea typeface="Quattrocento" pitchFamily="34" charset="-122"/>
                <a:cs typeface="Quattrocento" pitchFamily="34" charset="-120"/>
              </a:rPr>
              <a:t>, </a:t>
            </a:r>
            <a:r>
              <a:rPr lang="en-US" sz="1600" u="sng" dirty="0">
                <a:solidFill>
                  <a:srgbClr val="EF9C82"/>
                </a:solidFill>
                <a:latin typeface="Quattrocento" pitchFamily="34" charset="0"/>
                <a:ea typeface="Quattrocento" pitchFamily="34" charset="-122"/>
                <a:cs typeface="Quattrocento" pitchFamily="34" charset="-120"/>
                <a:hlinkClick r:id="rId4">
                  <a:extLst>
                    <a:ext uri="{A12FA001-AC4F-418D-AE19-62706E023703}">
                      <ahyp:hlinkClr xmlns:ahyp="http://schemas.microsoft.com/office/drawing/2018/hyperlinkcolor" val="tx"/>
                    </a:ext>
                  </a:extLst>
                </a:hlinkClick>
              </a:rPr>
              <a:t>XGBoost</a:t>
            </a:r>
            <a:r>
              <a:rPr lang="en-US" sz="1600" dirty="0">
                <a:solidFill>
                  <a:srgbClr val="F9EEE7"/>
                </a:solidFill>
                <a:latin typeface="Quattrocento" pitchFamily="34" charset="0"/>
                <a:ea typeface="Quattrocento" pitchFamily="34" charset="-122"/>
                <a:cs typeface="Quattrocento" pitchFamily="34" charset="-120"/>
              </a:rPr>
              <a:t>, and </a:t>
            </a:r>
            <a:r>
              <a:rPr lang="en-US" sz="1600" u="sng" dirty="0">
                <a:solidFill>
                  <a:srgbClr val="EF9C82"/>
                </a:solidFill>
                <a:latin typeface="Quattrocento" pitchFamily="34" charset="0"/>
                <a:ea typeface="Quattrocento" pitchFamily="34" charset="-122"/>
                <a:cs typeface="Quattrocento" pitchFamily="34" charset="-120"/>
                <a:hlinkClick r:id="rId5">
                  <a:extLst>
                    <a:ext uri="{A12FA001-AC4F-418D-AE19-62706E023703}">
                      <ahyp:hlinkClr xmlns:ahyp="http://schemas.microsoft.com/office/drawing/2018/hyperlinkcolor" val="tx"/>
                    </a:ext>
                  </a:extLst>
                </a:hlinkClick>
              </a:rPr>
              <a:t>TextBlob</a:t>
            </a:r>
            <a:r>
              <a:rPr lang="en-US" sz="1600" dirty="0">
                <a:solidFill>
                  <a:srgbClr val="F9EEE7"/>
                </a:solidFill>
                <a:latin typeface="Quattrocento" pitchFamily="34" charset="0"/>
                <a:ea typeface="Quattrocento" pitchFamily="34" charset="-122"/>
                <a:cs typeface="Quattrocento" pitchFamily="34" charset="-120"/>
              </a:rPr>
              <a:t>.</a:t>
            </a:r>
            <a:endParaRPr lang="en-US" sz="1600" dirty="0"/>
          </a:p>
        </p:txBody>
      </p:sp>
      <p:pic>
        <p:nvPicPr>
          <p:cNvPr id="5" name="Image 0" descr="preencoded.png"/>
          <p:cNvPicPr>
            <a:picLocks noChangeAspect="1"/>
          </p:cNvPicPr>
          <p:nvPr/>
        </p:nvPicPr>
        <p:blipFill>
          <a:blip r:embed="rId6"/>
          <a:stretch>
            <a:fillRect/>
          </a:stretch>
        </p:blipFill>
        <p:spPr>
          <a:xfrm>
            <a:off x="5048131" y="2365058"/>
            <a:ext cx="4534138" cy="4534138"/>
          </a:xfrm>
          <a:prstGeom prst="rect">
            <a:avLst/>
          </a:prstGeom>
        </p:spPr>
      </p:pic>
      <p:pic>
        <p:nvPicPr>
          <p:cNvPr id="6" name="Image 1" descr="preencoded.png"/>
          <p:cNvPicPr>
            <a:picLocks noChangeAspect="1"/>
          </p:cNvPicPr>
          <p:nvPr/>
        </p:nvPicPr>
        <p:blipFill>
          <a:blip r:embed="rId7"/>
          <a:stretch>
            <a:fillRect/>
          </a:stretch>
        </p:blipFill>
        <p:spPr>
          <a:xfrm>
            <a:off x="6342340" y="3622477"/>
            <a:ext cx="294442" cy="368141"/>
          </a:xfrm>
          <a:prstGeom prst="rect">
            <a:avLst/>
          </a:prstGeom>
        </p:spPr>
      </p:pic>
      <p:sp>
        <p:nvSpPr>
          <p:cNvPr id="7" name="Text 3"/>
          <p:cNvSpPr/>
          <p:nvPr/>
        </p:nvSpPr>
        <p:spPr>
          <a:xfrm>
            <a:off x="9582269" y="2784396"/>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9EEE7"/>
                </a:solidFill>
                <a:latin typeface="Quattrocento" pitchFamily="34" charset="0"/>
                <a:ea typeface="Quattrocento" pitchFamily="34" charset="-122"/>
                <a:cs typeface="Quattrocento" pitchFamily="34" charset="-120"/>
              </a:rPr>
              <a:t>Design Inspiration</a:t>
            </a:r>
            <a:endParaRPr lang="en-US" sz="1900" dirty="0"/>
          </a:p>
        </p:txBody>
      </p:sp>
      <p:sp>
        <p:nvSpPr>
          <p:cNvPr id="8" name="Text 4"/>
          <p:cNvSpPr/>
          <p:nvPr/>
        </p:nvSpPr>
        <p:spPr>
          <a:xfrm>
            <a:off x="9582269" y="3218021"/>
            <a:ext cx="4210407" cy="1005126"/>
          </a:xfrm>
          <a:prstGeom prst="rect">
            <a:avLst/>
          </a:prstGeom>
          <a:noFill/>
          <a:ln/>
        </p:spPr>
        <p:txBody>
          <a:bodyPr wrap="squar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Inspired by modern UI patterns with smooth gradients and typography (Playfair Display).</a:t>
            </a:r>
            <a:endParaRPr lang="en-US" sz="1600" dirty="0"/>
          </a:p>
        </p:txBody>
      </p:sp>
      <p:pic>
        <p:nvPicPr>
          <p:cNvPr id="9" name="Image 2" descr="preencoded.png"/>
          <p:cNvPicPr>
            <a:picLocks noChangeAspect="1"/>
          </p:cNvPicPr>
          <p:nvPr/>
        </p:nvPicPr>
        <p:blipFill>
          <a:blip r:embed="rId8"/>
          <a:stretch>
            <a:fillRect/>
          </a:stretch>
        </p:blipFill>
        <p:spPr>
          <a:xfrm>
            <a:off x="5048131" y="2365058"/>
            <a:ext cx="4534138" cy="4534138"/>
          </a:xfrm>
          <a:prstGeom prst="rect">
            <a:avLst/>
          </a:prstGeom>
        </p:spPr>
      </p:pic>
      <p:pic>
        <p:nvPicPr>
          <p:cNvPr id="10" name="Image 3" descr="preencoded.png"/>
          <p:cNvPicPr>
            <a:picLocks noChangeAspect="1"/>
          </p:cNvPicPr>
          <p:nvPr/>
        </p:nvPicPr>
        <p:blipFill>
          <a:blip r:embed="rId9"/>
          <a:stretch>
            <a:fillRect/>
          </a:stretch>
        </p:blipFill>
        <p:spPr>
          <a:xfrm>
            <a:off x="7993380" y="3622477"/>
            <a:ext cx="294442" cy="368141"/>
          </a:xfrm>
          <a:prstGeom prst="rect">
            <a:avLst/>
          </a:prstGeom>
        </p:spPr>
      </p:pic>
      <p:sp>
        <p:nvSpPr>
          <p:cNvPr id="11" name="Text 5"/>
          <p:cNvSpPr/>
          <p:nvPr/>
        </p:nvSpPr>
        <p:spPr>
          <a:xfrm>
            <a:off x="9582269" y="5376029"/>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F9EEE7"/>
                </a:solidFill>
                <a:latin typeface="Quattrocento" pitchFamily="34" charset="0"/>
                <a:ea typeface="Quattrocento" pitchFamily="34" charset="-122"/>
                <a:cs typeface="Quattrocento" pitchFamily="34" charset="-120"/>
              </a:rPr>
              <a:t>Community Support</a:t>
            </a:r>
            <a:endParaRPr lang="en-US" sz="1900" dirty="0"/>
          </a:p>
        </p:txBody>
      </p:sp>
      <p:sp>
        <p:nvSpPr>
          <p:cNvPr id="12" name="Text 6"/>
          <p:cNvSpPr/>
          <p:nvPr/>
        </p:nvSpPr>
        <p:spPr>
          <a:xfrm>
            <a:off x="9582269" y="5809655"/>
            <a:ext cx="4210407" cy="670084"/>
          </a:xfrm>
          <a:prstGeom prst="rect">
            <a:avLst/>
          </a:prstGeom>
          <a:noFill/>
          <a:ln/>
        </p:spPr>
        <p:txBody>
          <a:bodyPr wrap="square" lIns="0" tIns="0" rIns="0" bIns="0" rtlCol="0" anchor="t"/>
          <a:lstStyle/>
          <a:p>
            <a:pPr marL="0" indent="0" algn="l">
              <a:lnSpc>
                <a:spcPts val="2600"/>
              </a:lnSpc>
              <a:buNone/>
            </a:pPr>
            <a:r>
              <a:rPr lang="en-US" sz="1600" dirty="0">
                <a:solidFill>
                  <a:srgbClr val="F9EEE7"/>
                </a:solidFill>
                <a:latin typeface="Quattrocento" pitchFamily="34" charset="0"/>
                <a:ea typeface="Quattrocento" pitchFamily="34" charset="-122"/>
                <a:cs typeface="Quattrocento" pitchFamily="34" charset="-120"/>
              </a:rPr>
              <a:t>Gratitude to the open-source community for algorithms and NLP tools.</a:t>
            </a:r>
            <a:endParaRPr lang="en-US" sz="1600" dirty="0"/>
          </a:p>
        </p:txBody>
      </p:sp>
      <p:pic>
        <p:nvPicPr>
          <p:cNvPr id="13" name="Image 4" descr="preencoded.png"/>
          <p:cNvPicPr>
            <a:picLocks noChangeAspect="1"/>
          </p:cNvPicPr>
          <p:nvPr/>
        </p:nvPicPr>
        <p:blipFill>
          <a:blip r:embed="rId10"/>
          <a:stretch>
            <a:fillRect/>
          </a:stretch>
        </p:blipFill>
        <p:spPr>
          <a:xfrm>
            <a:off x="5048131" y="2365058"/>
            <a:ext cx="4534138" cy="4534138"/>
          </a:xfrm>
          <a:prstGeom prst="rect">
            <a:avLst/>
          </a:prstGeom>
        </p:spPr>
      </p:pic>
      <p:pic>
        <p:nvPicPr>
          <p:cNvPr id="14" name="Image 5" descr="preencoded.png"/>
          <p:cNvPicPr>
            <a:picLocks noChangeAspect="1"/>
          </p:cNvPicPr>
          <p:nvPr/>
        </p:nvPicPr>
        <p:blipFill>
          <a:blip r:embed="rId11"/>
          <a:stretch>
            <a:fillRect/>
          </a:stretch>
        </p:blipFill>
        <p:spPr>
          <a:xfrm>
            <a:off x="7993380" y="5273516"/>
            <a:ext cx="294442" cy="368141"/>
          </a:xfrm>
          <a:prstGeom prst="rect">
            <a:avLst/>
          </a:prstGeom>
        </p:spPr>
      </p:pic>
      <p:sp>
        <p:nvSpPr>
          <p:cNvPr id="15" name="Text 7"/>
          <p:cNvSpPr/>
          <p:nvPr/>
        </p:nvSpPr>
        <p:spPr>
          <a:xfrm>
            <a:off x="2584013" y="5376029"/>
            <a:ext cx="2464118" cy="308015"/>
          </a:xfrm>
          <a:prstGeom prst="rect">
            <a:avLst/>
          </a:prstGeom>
          <a:noFill/>
          <a:ln/>
        </p:spPr>
        <p:txBody>
          <a:bodyPr wrap="none" lIns="0" tIns="0" rIns="0" bIns="0" rtlCol="0" anchor="t"/>
          <a:lstStyle/>
          <a:p>
            <a:pPr marL="0" indent="0" algn="r">
              <a:lnSpc>
                <a:spcPts val="2400"/>
              </a:lnSpc>
              <a:buNone/>
            </a:pPr>
            <a:r>
              <a:rPr lang="en-US" sz="1900" dirty="0">
                <a:solidFill>
                  <a:srgbClr val="F9EEE7"/>
                </a:solidFill>
                <a:latin typeface="Quattrocento" pitchFamily="34" charset="0"/>
                <a:ea typeface="Quattrocento" pitchFamily="34" charset="-122"/>
                <a:cs typeface="Quattrocento" pitchFamily="34" charset="-120"/>
              </a:rPr>
              <a:t>Special Thanks</a:t>
            </a:r>
            <a:endParaRPr lang="en-US" sz="1900" dirty="0"/>
          </a:p>
        </p:txBody>
      </p:sp>
      <p:sp>
        <p:nvSpPr>
          <p:cNvPr id="16" name="Text 8"/>
          <p:cNvSpPr/>
          <p:nvPr/>
        </p:nvSpPr>
        <p:spPr>
          <a:xfrm>
            <a:off x="837724" y="5809655"/>
            <a:ext cx="4210407" cy="670084"/>
          </a:xfrm>
          <a:prstGeom prst="rect">
            <a:avLst/>
          </a:prstGeom>
          <a:noFill/>
          <a:ln/>
        </p:spPr>
        <p:txBody>
          <a:bodyPr wrap="square" lIns="0" tIns="0" rIns="0" bIns="0" rtlCol="0" anchor="t"/>
          <a:lstStyle/>
          <a:p>
            <a:pPr marL="0" indent="0" algn="r">
              <a:lnSpc>
                <a:spcPts val="2600"/>
              </a:lnSpc>
              <a:buNone/>
            </a:pPr>
            <a:r>
              <a:rPr lang="en-US" sz="1600" dirty="0">
                <a:solidFill>
                  <a:srgbClr val="F9EEE7"/>
                </a:solidFill>
                <a:latin typeface="Quattrocento" pitchFamily="34" charset="0"/>
                <a:ea typeface="Quattrocento" pitchFamily="34" charset="-122"/>
                <a:cs typeface="Quattrocento" pitchFamily="34" charset="-120"/>
              </a:rPr>
              <a:t>To the CAIC and devclub for support on my first project.</a:t>
            </a:r>
            <a:endParaRPr lang="en-US" sz="1600" dirty="0"/>
          </a:p>
        </p:txBody>
      </p:sp>
      <p:pic>
        <p:nvPicPr>
          <p:cNvPr id="17" name="Image 6" descr="preencoded.png"/>
          <p:cNvPicPr>
            <a:picLocks noChangeAspect="1"/>
          </p:cNvPicPr>
          <p:nvPr/>
        </p:nvPicPr>
        <p:blipFill>
          <a:blip r:embed="rId12"/>
          <a:stretch>
            <a:fillRect/>
          </a:stretch>
        </p:blipFill>
        <p:spPr>
          <a:xfrm>
            <a:off x="5048131" y="2365058"/>
            <a:ext cx="4534138" cy="4534138"/>
          </a:xfrm>
          <a:prstGeom prst="rect">
            <a:avLst/>
          </a:prstGeom>
        </p:spPr>
      </p:pic>
      <p:pic>
        <p:nvPicPr>
          <p:cNvPr id="18" name="Image 7" descr="preencoded.png"/>
          <p:cNvPicPr>
            <a:picLocks noChangeAspect="1"/>
          </p:cNvPicPr>
          <p:nvPr/>
        </p:nvPicPr>
        <p:blipFill>
          <a:blip r:embed="rId13"/>
          <a:stretch>
            <a:fillRect/>
          </a:stretch>
        </p:blipFill>
        <p:spPr>
          <a:xfrm>
            <a:off x="6342340" y="5273516"/>
            <a:ext cx="294442" cy="3681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8184"/>
          </a:xfrm>
          <a:prstGeom prst="rect">
            <a:avLst/>
          </a:prstGeom>
        </p:spPr>
      </p:pic>
      <p:sp>
        <p:nvSpPr>
          <p:cNvPr id="3" name="Text 0"/>
          <p:cNvSpPr/>
          <p:nvPr/>
        </p:nvSpPr>
        <p:spPr>
          <a:xfrm>
            <a:off x="883920" y="4135279"/>
            <a:ext cx="12862560" cy="1277779"/>
          </a:xfrm>
          <a:prstGeom prst="rect">
            <a:avLst/>
          </a:prstGeom>
          <a:noFill/>
          <a:ln/>
        </p:spPr>
        <p:txBody>
          <a:bodyPr wrap="none" lIns="0" tIns="0" rIns="0" bIns="0" rtlCol="0" anchor="t"/>
          <a:lstStyle/>
          <a:p>
            <a:pPr marL="0" indent="0" algn="ctr">
              <a:lnSpc>
                <a:spcPts val="9700"/>
              </a:lnSpc>
              <a:buNone/>
            </a:pPr>
            <a:r>
              <a:rPr lang="en-US" sz="7750" dirty="0">
                <a:solidFill>
                  <a:srgbClr val="000000"/>
                </a:solidFill>
                <a:latin typeface="Quattrocento" pitchFamily="34" charset="0"/>
                <a:ea typeface="Quattrocento" pitchFamily="34" charset="-122"/>
                <a:cs typeface="Quattrocento" pitchFamily="34" charset="-120"/>
              </a:rPr>
              <a:t>Let’s Make Your Tweets 🔥🚀</a:t>
            </a:r>
            <a:endParaRPr lang="en-US" sz="7750" dirty="0"/>
          </a:p>
        </p:txBody>
      </p:sp>
      <p:sp>
        <p:nvSpPr>
          <p:cNvPr id="4" name="Text 1"/>
          <p:cNvSpPr/>
          <p:nvPr/>
        </p:nvSpPr>
        <p:spPr>
          <a:xfrm>
            <a:off x="837724" y="5727144"/>
            <a:ext cx="12954952" cy="985361"/>
          </a:xfrm>
          <a:prstGeom prst="rect">
            <a:avLst/>
          </a:prstGeom>
          <a:noFill/>
          <a:ln/>
        </p:spPr>
        <p:txBody>
          <a:bodyPr wrap="square" lIns="0" tIns="0" rIns="0" bIns="0" rtlCol="0" anchor="t"/>
          <a:lstStyle/>
          <a:p>
            <a:pPr marL="0" indent="0" algn="ctr">
              <a:lnSpc>
                <a:spcPts val="3850"/>
              </a:lnSpc>
              <a:buNone/>
            </a:pPr>
            <a:r>
              <a:rPr lang="en-US" sz="3100" dirty="0">
                <a:solidFill>
                  <a:srgbClr val="000000"/>
                </a:solidFill>
                <a:latin typeface="Quattrocento" pitchFamily="34" charset="0"/>
                <a:ea typeface="Quattrocento" pitchFamily="34" charset="-122"/>
                <a:cs typeface="Quattrocento" pitchFamily="34" charset="-120"/>
              </a:rPr>
              <a:t>Boost your social media impact by predicting likes and crafting catchy tweets tailored for your audience and brand with T.I.E!</a:t>
            </a:r>
            <a:endParaRPr lang="en-US" sz="3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1078</Words>
  <Application>Microsoft Office PowerPoint</Application>
  <PresentationFormat>Custom</PresentationFormat>
  <Paragraphs>99</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Consolas</vt:lpstr>
      <vt:lpstr>Arial</vt:lpstr>
      <vt:lpstr>Quattrocento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Asus</dc:creator>
  <cp:lastModifiedBy>Parth Singla</cp:lastModifiedBy>
  <cp:revision>2</cp:revision>
  <dcterms:created xsi:type="dcterms:W3CDTF">2025-07-31T14:49:56Z</dcterms:created>
  <dcterms:modified xsi:type="dcterms:W3CDTF">2025-11-07T04:12:54Z</dcterms:modified>
</cp:coreProperties>
</file>